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44" r:id="rId2"/>
    <p:sldId id="459" r:id="rId3"/>
    <p:sldId id="336" r:id="rId4"/>
    <p:sldId id="450" r:id="rId5"/>
    <p:sldId id="386" r:id="rId6"/>
    <p:sldId id="346" r:id="rId7"/>
    <p:sldId id="385" r:id="rId8"/>
    <p:sldId id="387" r:id="rId9"/>
    <p:sldId id="390" r:id="rId10"/>
    <p:sldId id="388" r:id="rId11"/>
    <p:sldId id="391" r:id="rId12"/>
    <p:sldId id="541" r:id="rId13"/>
    <p:sldId id="542" r:id="rId14"/>
    <p:sldId id="585" r:id="rId15"/>
    <p:sldId id="570" r:id="rId16"/>
    <p:sldId id="572" r:id="rId17"/>
    <p:sldId id="588" r:id="rId18"/>
    <p:sldId id="586" r:id="rId19"/>
    <p:sldId id="587" r:id="rId20"/>
    <p:sldId id="577" r:id="rId21"/>
    <p:sldId id="581" r:id="rId22"/>
    <p:sldId id="562" r:id="rId23"/>
    <p:sldId id="563" r:id="rId24"/>
    <p:sldId id="564" r:id="rId25"/>
    <p:sldId id="566" r:id="rId26"/>
    <p:sldId id="578" r:id="rId27"/>
    <p:sldId id="565" r:id="rId28"/>
    <p:sldId id="567" r:id="rId29"/>
    <p:sldId id="579" r:id="rId30"/>
    <p:sldId id="580" r:id="rId31"/>
    <p:sldId id="543" r:id="rId32"/>
    <p:sldId id="545" r:id="rId33"/>
    <p:sldId id="546" r:id="rId34"/>
    <p:sldId id="547" r:id="rId35"/>
    <p:sldId id="548" r:id="rId36"/>
    <p:sldId id="549" r:id="rId37"/>
    <p:sldId id="551" r:id="rId38"/>
    <p:sldId id="552" r:id="rId39"/>
    <p:sldId id="554" r:id="rId40"/>
    <p:sldId id="555" r:id="rId41"/>
    <p:sldId id="568" r:id="rId42"/>
    <p:sldId id="569" r:id="rId43"/>
    <p:sldId id="591" r:id="rId44"/>
    <p:sldId id="594" r:id="rId45"/>
    <p:sldId id="592" r:id="rId46"/>
    <p:sldId id="593" r:id="rId4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1" autoAdjust="0"/>
    <p:restoredTop sz="83633" autoAdjust="0"/>
  </p:normalViewPr>
  <p:slideViewPr>
    <p:cSldViewPr snapToGrid="0">
      <p:cViewPr varScale="1">
        <p:scale>
          <a:sx n="62" d="100"/>
          <a:sy n="62" d="100"/>
        </p:scale>
        <p:origin x="81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g"/><Relationship Id="rId1" Type="http://schemas.openxmlformats.org/officeDocument/2006/relationships/image" Target="../media/image90.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217C8-6AF6-459F-85F2-2F58790E2081}" type="doc">
      <dgm:prSet loTypeId="urn:microsoft.com/office/officeart/2005/8/layout/process4" loCatId="process" qsTypeId="urn:microsoft.com/office/officeart/2005/8/quickstyle/3d1" qsCatId="3D" csTypeId="urn:microsoft.com/office/officeart/2005/8/colors/colorful5" csCatId="colorful" phldr="1"/>
      <dgm:spPr/>
      <dgm:t>
        <a:bodyPr/>
        <a:lstStyle/>
        <a:p>
          <a:endParaRPr lang="zh-TW" altLang="en-US"/>
        </a:p>
      </dgm:t>
    </dgm:pt>
    <dgm:pt modelId="{15C1E5A4-285F-4EFC-9677-48294E10D093}">
      <dgm:prSet phldrT="[文字]"/>
      <dgm:spPr/>
      <dgm:t>
        <a:bodyPr/>
        <a:lstStyle/>
        <a:p>
          <a:r>
            <a:rPr lang="en-US" altLang="zh-TW" dirty="0" smtClean="0"/>
            <a:t>What is Machine Learning?</a:t>
          </a:r>
          <a:endParaRPr lang="zh-TW" altLang="en-US" dirty="0"/>
        </a:p>
      </dgm:t>
    </dgm:pt>
    <dgm:pt modelId="{04100691-D171-4E74-8C7B-F5A67AE821AC}" type="parTrans" cxnId="{4EBEF5DC-2750-489B-89DD-3B67CC37047A}">
      <dgm:prSet/>
      <dgm:spPr/>
      <dgm:t>
        <a:bodyPr/>
        <a:lstStyle/>
        <a:p>
          <a:endParaRPr lang="zh-TW" altLang="en-US"/>
        </a:p>
      </dgm:t>
    </dgm:pt>
    <dgm:pt modelId="{FA242A70-08AE-46F2-A3C2-1750B35107EA}" type="sibTrans" cxnId="{4EBEF5DC-2750-489B-89DD-3B67CC37047A}">
      <dgm:prSet/>
      <dgm:spPr/>
      <dgm:t>
        <a:bodyPr/>
        <a:lstStyle/>
        <a:p>
          <a:endParaRPr lang="zh-TW" altLang="en-US"/>
        </a:p>
      </dgm:t>
    </dgm:pt>
    <dgm:pt modelId="{89E838DE-494E-4FB9-96D2-AE76723395A6}">
      <dgm:prSet phldrT="[文字]"/>
      <dgm:spPr/>
      <dgm:t>
        <a:bodyPr/>
        <a:lstStyle/>
        <a:p>
          <a:r>
            <a:rPr lang="en-US" altLang="zh-TW" dirty="0" smtClean="0"/>
            <a:t>Deep Learning</a:t>
          </a:r>
          <a:endParaRPr lang="zh-TW" altLang="en-US" dirty="0"/>
        </a:p>
      </dgm:t>
    </dgm:pt>
    <dgm:pt modelId="{91A1DC7C-8E80-46D7-AAA3-68990BCA87B2}" type="parTrans" cxnId="{55D5265D-D82F-477B-96E9-4E29A547337D}">
      <dgm:prSet/>
      <dgm:spPr/>
      <dgm:t>
        <a:bodyPr/>
        <a:lstStyle/>
        <a:p>
          <a:endParaRPr lang="zh-TW" altLang="en-US"/>
        </a:p>
      </dgm:t>
    </dgm:pt>
    <dgm:pt modelId="{1065A067-3832-4D34-9C28-656B4166C1BB}" type="sibTrans" cxnId="{55D5265D-D82F-477B-96E9-4E29A547337D}">
      <dgm:prSet/>
      <dgm:spPr/>
      <dgm:t>
        <a:bodyPr/>
        <a:lstStyle/>
        <a:p>
          <a:endParaRPr lang="zh-TW" altLang="en-US"/>
        </a:p>
      </dgm:t>
    </dgm:pt>
    <dgm:pt modelId="{7187E80E-B5C4-4BFE-9F58-8F0E3CAB342D}">
      <dgm:prSet phldrT="[文字]"/>
      <dgm:spPr/>
      <dgm:t>
        <a:bodyPr/>
        <a:lstStyle/>
        <a:p>
          <a:r>
            <a:rPr lang="en-US" altLang="zh-TW" dirty="0" smtClean="0"/>
            <a:t>Structured Learning</a:t>
          </a:r>
          <a:endParaRPr lang="zh-TW" altLang="en-US" dirty="0"/>
        </a:p>
      </dgm:t>
    </dgm:pt>
    <dgm:pt modelId="{8C6D70D3-D602-4925-AD93-BBDF005D2AA7}" type="parTrans" cxnId="{98C5359B-FC00-47A0-AE1C-970B2950AEB8}">
      <dgm:prSet/>
      <dgm:spPr/>
      <dgm:t>
        <a:bodyPr/>
        <a:lstStyle/>
        <a:p>
          <a:endParaRPr lang="zh-TW" altLang="en-US"/>
        </a:p>
      </dgm:t>
    </dgm:pt>
    <dgm:pt modelId="{5CAF8DFF-181B-444A-8A41-5264473B24E9}" type="sibTrans" cxnId="{98C5359B-FC00-47A0-AE1C-970B2950AEB8}">
      <dgm:prSet/>
      <dgm:spPr/>
      <dgm:t>
        <a:bodyPr/>
        <a:lstStyle/>
        <a:p>
          <a:endParaRPr lang="zh-TW" altLang="en-US"/>
        </a:p>
      </dgm:t>
    </dgm:pt>
    <dgm:pt modelId="{BB66E85B-F234-4FA0-AD32-294997E36263}" type="pres">
      <dgm:prSet presAssocID="{41F217C8-6AF6-459F-85F2-2F58790E2081}" presName="Name0" presStyleCnt="0">
        <dgm:presLayoutVars>
          <dgm:dir/>
          <dgm:animLvl val="lvl"/>
          <dgm:resizeHandles val="exact"/>
        </dgm:presLayoutVars>
      </dgm:prSet>
      <dgm:spPr/>
      <dgm:t>
        <a:bodyPr/>
        <a:lstStyle/>
        <a:p>
          <a:endParaRPr lang="zh-TW" altLang="en-US"/>
        </a:p>
      </dgm:t>
    </dgm:pt>
    <dgm:pt modelId="{77A1D122-8EAC-448A-9142-78137FE4C179}" type="pres">
      <dgm:prSet presAssocID="{7187E80E-B5C4-4BFE-9F58-8F0E3CAB342D}" presName="boxAndChildren" presStyleCnt="0"/>
      <dgm:spPr/>
    </dgm:pt>
    <dgm:pt modelId="{9E2E90BE-25B1-4214-8D30-9E608074C5B8}" type="pres">
      <dgm:prSet presAssocID="{7187E80E-B5C4-4BFE-9F58-8F0E3CAB342D}" presName="parentTextBox" presStyleLbl="node1" presStyleIdx="0" presStyleCnt="3"/>
      <dgm:spPr/>
      <dgm:t>
        <a:bodyPr/>
        <a:lstStyle/>
        <a:p>
          <a:endParaRPr lang="zh-TW" altLang="en-US"/>
        </a:p>
      </dgm:t>
    </dgm:pt>
    <dgm:pt modelId="{E51423B8-3302-4518-8F0C-0F74E849A266}" type="pres">
      <dgm:prSet presAssocID="{1065A067-3832-4D34-9C28-656B4166C1BB}" presName="sp" presStyleCnt="0"/>
      <dgm:spPr/>
    </dgm:pt>
    <dgm:pt modelId="{DCADD242-E4A7-42EC-8873-414F54AE3CCD}" type="pres">
      <dgm:prSet presAssocID="{89E838DE-494E-4FB9-96D2-AE76723395A6}" presName="arrowAndChildren" presStyleCnt="0"/>
      <dgm:spPr/>
    </dgm:pt>
    <dgm:pt modelId="{49BC1CC0-B916-408F-8EDA-53DE35A539CA}" type="pres">
      <dgm:prSet presAssocID="{89E838DE-494E-4FB9-96D2-AE76723395A6}" presName="parentTextArrow" presStyleLbl="node1" presStyleIdx="1" presStyleCnt="3"/>
      <dgm:spPr/>
      <dgm:t>
        <a:bodyPr/>
        <a:lstStyle/>
        <a:p>
          <a:endParaRPr lang="zh-TW" altLang="en-US"/>
        </a:p>
      </dgm:t>
    </dgm:pt>
    <dgm:pt modelId="{D14D7FE3-B285-4C92-997E-BF4DAE476C96}" type="pres">
      <dgm:prSet presAssocID="{FA242A70-08AE-46F2-A3C2-1750B35107EA}" presName="sp" presStyleCnt="0"/>
      <dgm:spPr/>
    </dgm:pt>
    <dgm:pt modelId="{F9B1DF2B-08B4-4463-9B87-B09474278C71}" type="pres">
      <dgm:prSet presAssocID="{15C1E5A4-285F-4EFC-9677-48294E10D093}" presName="arrowAndChildren" presStyleCnt="0"/>
      <dgm:spPr/>
    </dgm:pt>
    <dgm:pt modelId="{64823506-229A-432A-B610-2A64DFBA5060}" type="pres">
      <dgm:prSet presAssocID="{15C1E5A4-285F-4EFC-9677-48294E10D093}" presName="parentTextArrow" presStyleLbl="node1" presStyleIdx="2" presStyleCnt="3"/>
      <dgm:spPr/>
      <dgm:t>
        <a:bodyPr/>
        <a:lstStyle/>
        <a:p>
          <a:endParaRPr lang="zh-TW" altLang="en-US"/>
        </a:p>
      </dgm:t>
    </dgm:pt>
  </dgm:ptLst>
  <dgm:cxnLst>
    <dgm:cxn modelId="{E5E0DEB6-FE26-4DFF-98E8-AA25D1C23C3D}" type="presOf" srcId="{89E838DE-494E-4FB9-96D2-AE76723395A6}" destId="{49BC1CC0-B916-408F-8EDA-53DE35A539CA}" srcOrd="0" destOrd="0" presId="urn:microsoft.com/office/officeart/2005/8/layout/process4"/>
    <dgm:cxn modelId="{98C5359B-FC00-47A0-AE1C-970B2950AEB8}" srcId="{41F217C8-6AF6-459F-85F2-2F58790E2081}" destId="{7187E80E-B5C4-4BFE-9F58-8F0E3CAB342D}" srcOrd="2" destOrd="0" parTransId="{8C6D70D3-D602-4925-AD93-BBDF005D2AA7}" sibTransId="{5CAF8DFF-181B-444A-8A41-5264473B24E9}"/>
    <dgm:cxn modelId="{77534881-0C91-46F7-BEBA-6D5AF9F06044}" type="presOf" srcId="{41F217C8-6AF6-459F-85F2-2F58790E2081}" destId="{BB66E85B-F234-4FA0-AD32-294997E36263}" srcOrd="0" destOrd="0" presId="urn:microsoft.com/office/officeart/2005/8/layout/process4"/>
    <dgm:cxn modelId="{55D5265D-D82F-477B-96E9-4E29A547337D}" srcId="{41F217C8-6AF6-459F-85F2-2F58790E2081}" destId="{89E838DE-494E-4FB9-96D2-AE76723395A6}" srcOrd="1" destOrd="0" parTransId="{91A1DC7C-8E80-46D7-AAA3-68990BCA87B2}" sibTransId="{1065A067-3832-4D34-9C28-656B4166C1BB}"/>
    <dgm:cxn modelId="{46EC437E-D9E0-4405-A42E-74739E5C0E13}" type="presOf" srcId="{15C1E5A4-285F-4EFC-9677-48294E10D093}" destId="{64823506-229A-432A-B610-2A64DFBA5060}" srcOrd="0" destOrd="0" presId="urn:microsoft.com/office/officeart/2005/8/layout/process4"/>
    <dgm:cxn modelId="{D616C6F6-DE6D-4CFC-B84C-1BE022DC553B}" type="presOf" srcId="{7187E80E-B5C4-4BFE-9F58-8F0E3CAB342D}" destId="{9E2E90BE-25B1-4214-8D30-9E608074C5B8}" srcOrd="0" destOrd="0" presId="urn:microsoft.com/office/officeart/2005/8/layout/process4"/>
    <dgm:cxn modelId="{4EBEF5DC-2750-489B-89DD-3B67CC37047A}" srcId="{41F217C8-6AF6-459F-85F2-2F58790E2081}" destId="{15C1E5A4-285F-4EFC-9677-48294E10D093}" srcOrd="0" destOrd="0" parTransId="{04100691-D171-4E74-8C7B-F5A67AE821AC}" sibTransId="{FA242A70-08AE-46F2-A3C2-1750B35107EA}"/>
    <dgm:cxn modelId="{4A8A9058-6731-4227-83EA-38AC1E8AB96D}" type="presParOf" srcId="{BB66E85B-F234-4FA0-AD32-294997E36263}" destId="{77A1D122-8EAC-448A-9142-78137FE4C179}" srcOrd="0" destOrd="0" presId="urn:microsoft.com/office/officeart/2005/8/layout/process4"/>
    <dgm:cxn modelId="{C9F8653F-DCE3-4F28-975A-595041C8495A}" type="presParOf" srcId="{77A1D122-8EAC-448A-9142-78137FE4C179}" destId="{9E2E90BE-25B1-4214-8D30-9E608074C5B8}" srcOrd="0" destOrd="0" presId="urn:microsoft.com/office/officeart/2005/8/layout/process4"/>
    <dgm:cxn modelId="{708E28AB-067C-420D-BC8E-440D2B898D94}" type="presParOf" srcId="{BB66E85B-F234-4FA0-AD32-294997E36263}" destId="{E51423B8-3302-4518-8F0C-0F74E849A266}" srcOrd="1" destOrd="0" presId="urn:microsoft.com/office/officeart/2005/8/layout/process4"/>
    <dgm:cxn modelId="{08B8AD7D-45F5-49CF-A984-5C3B344BC218}" type="presParOf" srcId="{BB66E85B-F234-4FA0-AD32-294997E36263}" destId="{DCADD242-E4A7-42EC-8873-414F54AE3CCD}" srcOrd="2" destOrd="0" presId="urn:microsoft.com/office/officeart/2005/8/layout/process4"/>
    <dgm:cxn modelId="{F1095B36-A6C5-46CE-B7FB-AD043309326E}" type="presParOf" srcId="{DCADD242-E4A7-42EC-8873-414F54AE3CCD}" destId="{49BC1CC0-B916-408F-8EDA-53DE35A539CA}" srcOrd="0" destOrd="0" presId="urn:microsoft.com/office/officeart/2005/8/layout/process4"/>
    <dgm:cxn modelId="{DE7B2554-74C7-48AD-9F56-A2B2EBE407C1}" type="presParOf" srcId="{BB66E85B-F234-4FA0-AD32-294997E36263}" destId="{D14D7FE3-B285-4C92-997E-BF4DAE476C96}" srcOrd="3" destOrd="0" presId="urn:microsoft.com/office/officeart/2005/8/layout/process4"/>
    <dgm:cxn modelId="{FD46627A-763C-455C-9E60-DF928D11FD29}" type="presParOf" srcId="{BB66E85B-F234-4FA0-AD32-294997E36263}" destId="{F9B1DF2B-08B4-4463-9B87-B09474278C71}" srcOrd="4" destOrd="0" presId="urn:microsoft.com/office/officeart/2005/8/layout/process4"/>
    <dgm:cxn modelId="{DD327255-D3AF-4FCE-B2B6-A45C960BF94E}" type="presParOf" srcId="{F9B1DF2B-08B4-4463-9B87-B09474278C71}" destId="{64823506-229A-432A-B610-2A64DFBA506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409C88-7032-455B-8F14-BDF9B9099F3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8A69A3E2-4AC4-4D4F-BB94-6EC60AA4891E}">
      <dgm:prSet phldrT="[文字]"/>
      <dgm:spPr/>
      <dgm:t>
        <a:bodyPr/>
        <a:lstStyle/>
        <a:p>
          <a:r>
            <a:rPr lang="en-US" altLang="zh-TW" dirty="0" smtClean="0"/>
            <a:t>Supervised Learning</a:t>
          </a:r>
          <a:endParaRPr lang="zh-TW" altLang="en-US" dirty="0"/>
        </a:p>
      </dgm:t>
    </dgm:pt>
    <dgm:pt modelId="{D1BA9FD0-F2BA-4476-BA29-79AFC3099EA7}" type="parTrans" cxnId="{EF6A4C86-7D88-4C57-AF18-1C27CA68D5DB}">
      <dgm:prSet/>
      <dgm:spPr/>
      <dgm:t>
        <a:bodyPr/>
        <a:lstStyle/>
        <a:p>
          <a:endParaRPr lang="zh-TW" altLang="en-US"/>
        </a:p>
      </dgm:t>
    </dgm:pt>
    <dgm:pt modelId="{33A156FF-1FDD-45DF-AD3C-1FF93FF0E637}" type="sibTrans" cxnId="{EF6A4C86-7D88-4C57-AF18-1C27CA68D5DB}">
      <dgm:prSet/>
      <dgm:spPr/>
      <dgm:t>
        <a:bodyPr/>
        <a:lstStyle/>
        <a:p>
          <a:endParaRPr lang="zh-TW" altLang="en-US"/>
        </a:p>
      </dgm:t>
    </dgm:pt>
    <dgm:pt modelId="{E1B5EFAD-CD3D-4C94-9383-A0D92E14D1E6}">
      <dgm:prSet phldrT="[文字]"/>
      <dgm:spPr/>
      <dgm:t>
        <a:bodyPr/>
        <a:lstStyle/>
        <a:p>
          <a:r>
            <a:rPr lang="en-US" altLang="zh-TW" dirty="0" smtClean="0"/>
            <a:t>Reinforcement Learning</a:t>
          </a:r>
          <a:endParaRPr lang="zh-TW" altLang="en-US" dirty="0"/>
        </a:p>
      </dgm:t>
    </dgm:pt>
    <dgm:pt modelId="{BD6BFE20-7F71-4E80-B40E-69D88895C59F}" type="parTrans" cxnId="{E5C11C47-858A-40AB-BA3A-D4960D12A4A0}">
      <dgm:prSet/>
      <dgm:spPr/>
      <dgm:t>
        <a:bodyPr/>
        <a:lstStyle/>
        <a:p>
          <a:endParaRPr lang="zh-TW" altLang="en-US"/>
        </a:p>
      </dgm:t>
    </dgm:pt>
    <dgm:pt modelId="{54CF1583-8FFB-4672-A104-22EDB321C438}" type="sibTrans" cxnId="{E5C11C47-858A-40AB-BA3A-D4960D12A4A0}">
      <dgm:prSet/>
      <dgm:spPr/>
      <dgm:t>
        <a:bodyPr/>
        <a:lstStyle/>
        <a:p>
          <a:endParaRPr lang="zh-TW" altLang="en-US"/>
        </a:p>
      </dgm:t>
    </dgm:pt>
    <dgm:pt modelId="{0F5687A7-B3CE-48C2-9A3D-B84827FC2853}">
      <dgm:prSet phldrT="[文字]"/>
      <dgm:spPr/>
      <dgm:t>
        <a:bodyPr/>
        <a:lstStyle/>
        <a:p>
          <a:r>
            <a:rPr lang="en-US" altLang="zh-TW" dirty="0" smtClean="0"/>
            <a:t>Unsupervised Learning</a:t>
          </a:r>
          <a:endParaRPr lang="zh-TW" altLang="en-US" dirty="0"/>
        </a:p>
      </dgm:t>
    </dgm:pt>
    <dgm:pt modelId="{DFF674AD-B863-4A3F-89B4-C65257235EFA}" type="parTrans" cxnId="{FA624D60-42BC-446E-A810-B48B7CA38BAE}">
      <dgm:prSet/>
      <dgm:spPr/>
      <dgm:t>
        <a:bodyPr/>
        <a:lstStyle/>
        <a:p>
          <a:endParaRPr lang="zh-TW" altLang="en-US"/>
        </a:p>
      </dgm:t>
    </dgm:pt>
    <dgm:pt modelId="{17529A6F-D0B8-4E68-8F1F-5BD2CD8EDE99}" type="sibTrans" cxnId="{FA624D60-42BC-446E-A810-B48B7CA38BAE}">
      <dgm:prSet/>
      <dgm:spPr/>
      <dgm:t>
        <a:bodyPr/>
        <a:lstStyle/>
        <a:p>
          <a:endParaRPr lang="zh-TW" altLang="en-US"/>
        </a:p>
      </dgm:t>
    </dgm:pt>
    <dgm:pt modelId="{57D43B0B-77F1-4800-B7A0-0607BEACD44A}" type="pres">
      <dgm:prSet presAssocID="{E1409C88-7032-455B-8F14-BDF9B9099F3B}" presName="linear" presStyleCnt="0">
        <dgm:presLayoutVars>
          <dgm:animLvl val="lvl"/>
          <dgm:resizeHandles val="exact"/>
        </dgm:presLayoutVars>
      </dgm:prSet>
      <dgm:spPr/>
      <dgm:t>
        <a:bodyPr/>
        <a:lstStyle/>
        <a:p>
          <a:endParaRPr lang="zh-TW" altLang="en-US"/>
        </a:p>
      </dgm:t>
    </dgm:pt>
    <dgm:pt modelId="{357E849E-89C7-4146-8712-D905048D60A1}" type="pres">
      <dgm:prSet presAssocID="{8A69A3E2-4AC4-4D4F-BB94-6EC60AA4891E}" presName="parentText" presStyleLbl="node1" presStyleIdx="0" presStyleCnt="3">
        <dgm:presLayoutVars>
          <dgm:chMax val="0"/>
          <dgm:bulletEnabled val="1"/>
        </dgm:presLayoutVars>
      </dgm:prSet>
      <dgm:spPr/>
      <dgm:t>
        <a:bodyPr/>
        <a:lstStyle/>
        <a:p>
          <a:endParaRPr lang="zh-TW" altLang="en-US"/>
        </a:p>
      </dgm:t>
    </dgm:pt>
    <dgm:pt modelId="{5DE69473-4F7B-41F7-B7C3-3A9AEFCBCC1F}" type="pres">
      <dgm:prSet presAssocID="{33A156FF-1FDD-45DF-AD3C-1FF93FF0E637}" presName="spacer" presStyleCnt="0"/>
      <dgm:spPr/>
    </dgm:pt>
    <dgm:pt modelId="{E8BD39D7-1FC8-42C3-814D-8DEC20A7D839}" type="pres">
      <dgm:prSet presAssocID="{E1B5EFAD-CD3D-4C94-9383-A0D92E14D1E6}" presName="parentText" presStyleLbl="node1" presStyleIdx="1" presStyleCnt="3">
        <dgm:presLayoutVars>
          <dgm:chMax val="0"/>
          <dgm:bulletEnabled val="1"/>
        </dgm:presLayoutVars>
      </dgm:prSet>
      <dgm:spPr/>
      <dgm:t>
        <a:bodyPr/>
        <a:lstStyle/>
        <a:p>
          <a:endParaRPr lang="zh-TW" altLang="en-US"/>
        </a:p>
      </dgm:t>
    </dgm:pt>
    <dgm:pt modelId="{5EC8EDDD-FEB7-489B-922C-C11FFD8AD5D8}" type="pres">
      <dgm:prSet presAssocID="{54CF1583-8FFB-4672-A104-22EDB321C438}" presName="spacer" presStyleCnt="0"/>
      <dgm:spPr/>
    </dgm:pt>
    <dgm:pt modelId="{DAB68E91-675E-40D0-88ED-AFB86F9705E5}" type="pres">
      <dgm:prSet presAssocID="{0F5687A7-B3CE-48C2-9A3D-B84827FC2853}" presName="parentText" presStyleLbl="node1" presStyleIdx="2" presStyleCnt="3">
        <dgm:presLayoutVars>
          <dgm:chMax val="0"/>
          <dgm:bulletEnabled val="1"/>
        </dgm:presLayoutVars>
      </dgm:prSet>
      <dgm:spPr/>
      <dgm:t>
        <a:bodyPr/>
        <a:lstStyle/>
        <a:p>
          <a:endParaRPr lang="zh-TW" altLang="en-US"/>
        </a:p>
      </dgm:t>
    </dgm:pt>
  </dgm:ptLst>
  <dgm:cxnLst>
    <dgm:cxn modelId="{B74EBA15-17FA-4BC9-9494-9B3B5868DC6B}" type="presOf" srcId="{8A69A3E2-4AC4-4D4F-BB94-6EC60AA4891E}" destId="{357E849E-89C7-4146-8712-D905048D60A1}" srcOrd="0" destOrd="0" presId="urn:microsoft.com/office/officeart/2005/8/layout/vList2"/>
    <dgm:cxn modelId="{347C38D3-317A-47B9-B3B0-5A48DB5023F1}" type="presOf" srcId="{E1B5EFAD-CD3D-4C94-9383-A0D92E14D1E6}" destId="{E8BD39D7-1FC8-42C3-814D-8DEC20A7D839}" srcOrd="0" destOrd="0" presId="urn:microsoft.com/office/officeart/2005/8/layout/vList2"/>
    <dgm:cxn modelId="{0CA65AA5-498E-41DA-B78C-43C86605D630}" type="presOf" srcId="{0F5687A7-B3CE-48C2-9A3D-B84827FC2853}" destId="{DAB68E91-675E-40D0-88ED-AFB86F9705E5}" srcOrd="0" destOrd="0" presId="urn:microsoft.com/office/officeart/2005/8/layout/vList2"/>
    <dgm:cxn modelId="{EF6A4C86-7D88-4C57-AF18-1C27CA68D5DB}" srcId="{E1409C88-7032-455B-8F14-BDF9B9099F3B}" destId="{8A69A3E2-4AC4-4D4F-BB94-6EC60AA4891E}" srcOrd="0" destOrd="0" parTransId="{D1BA9FD0-F2BA-4476-BA29-79AFC3099EA7}" sibTransId="{33A156FF-1FDD-45DF-AD3C-1FF93FF0E637}"/>
    <dgm:cxn modelId="{47D99A7F-4622-4B5D-A0EC-6743C5229D3E}" type="presOf" srcId="{E1409C88-7032-455B-8F14-BDF9B9099F3B}" destId="{57D43B0B-77F1-4800-B7A0-0607BEACD44A}" srcOrd="0" destOrd="0" presId="urn:microsoft.com/office/officeart/2005/8/layout/vList2"/>
    <dgm:cxn modelId="{E5C11C47-858A-40AB-BA3A-D4960D12A4A0}" srcId="{E1409C88-7032-455B-8F14-BDF9B9099F3B}" destId="{E1B5EFAD-CD3D-4C94-9383-A0D92E14D1E6}" srcOrd="1" destOrd="0" parTransId="{BD6BFE20-7F71-4E80-B40E-69D88895C59F}" sibTransId="{54CF1583-8FFB-4672-A104-22EDB321C438}"/>
    <dgm:cxn modelId="{FA624D60-42BC-446E-A810-B48B7CA38BAE}" srcId="{E1409C88-7032-455B-8F14-BDF9B9099F3B}" destId="{0F5687A7-B3CE-48C2-9A3D-B84827FC2853}" srcOrd="2" destOrd="0" parTransId="{DFF674AD-B863-4A3F-89B4-C65257235EFA}" sibTransId="{17529A6F-D0B8-4E68-8F1F-5BD2CD8EDE99}"/>
    <dgm:cxn modelId="{1BC3A858-BC0B-485A-975C-F449B45936DC}" type="presParOf" srcId="{57D43B0B-77F1-4800-B7A0-0607BEACD44A}" destId="{357E849E-89C7-4146-8712-D905048D60A1}" srcOrd="0" destOrd="0" presId="urn:microsoft.com/office/officeart/2005/8/layout/vList2"/>
    <dgm:cxn modelId="{9409D20A-BEBD-4226-8CD2-131FE8CAB5B8}" type="presParOf" srcId="{57D43B0B-77F1-4800-B7A0-0607BEACD44A}" destId="{5DE69473-4F7B-41F7-B7C3-3A9AEFCBCC1F}" srcOrd="1" destOrd="0" presId="urn:microsoft.com/office/officeart/2005/8/layout/vList2"/>
    <dgm:cxn modelId="{D5B2546D-1554-4AED-8E74-83E8EA26EB3C}" type="presParOf" srcId="{57D43B0B-77F1-4800-B7A0-0607BEACD44A}" destId="{E8BD39D7-1FC8-42C3-814D-8DEC20A7D839}" srcOrd="2" destOrd="0" presId="urn:microsoft.com/office/officeart/2005/8/layout/vList2"/>
    <dgm:cxn modelId="{9CF4BC44-A0DC-4C66-ADE6-103CA5F1631B}" type="presParOf" srcId="{57D43B0B-77F1-4800-B7A0-0607BEACD44A}" destId="{5EC8EDDD-FEB7-489B-922C-C11FFD8AD5D8}" srcOrd="3" destOrd="0" presId="urn:microsoft.com/office/officeart/2005/8/layout/vList2"/>
    <dgm:cxn modelId="{FAF04EF0-DED9-400E-A39A-1580AC278290}" type="presParOf" srcId="{57D43B0B-77F1-4800-B7A0-0607BEACD44A}" destId="{DAB68E91-675E-40D0-88ED-AFB86F9705E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217C8-6AF6-459F-85F2-2F58790E2081}" type="doc">
      <dgm:prSet loTypeId="urn:microsoft.com/office/officeart/2005/8/layout/process4" loCatId="process" qsTypeId="urn:microsoft.com/office/officeart/2005/8/quickstyle/3d1" qsCatId="3D" csTypeId="urn:microsoft.com/office/officeart/2005/8/colors/colorful5" csCatId="colorful" phldr="1"/>
      <dgm:spPr/>
      <dgm:t>
        <a:bodyPr/>
        <a:lstStyle/>
        <a:p>
          <a:endParaRPr lang="zh-TW" altLang="en-US"/>
        </a:p>
      </dgm:t>
    </dgm:pt>
    <dgm:pt modelId="{15C1E5A4-285F-4EFC-9677-48294E10D093}">
      <dgm:prSet phldrT="[文字]"/>
      <dgm:spPr/>
      <dgm:t>
        <a:bodyPr/>
        <a:lstStyle/>
        <a:p>
          <a:r>
            <a:rPr lang="en-US" altLang="zh-TW" dirty="0" smtClean="0"/>
            <a:t>What is Machine Learning?</a:t>
          </a:r>
          <a:endParaRPr lang="zh-TW" altLang="en-US" dirty="0"/>
        </a:p>
      </dgm:t>
    </dgm:pt>
    <dgm:pt modelId="{04100691-D171-4E74-8C7B-F5A67AE821AC}" type="parTrans" cxnId="{4EBEF5DC-2750-489B-89DD-3B67CC37047A}">
      <dgm:prSet/>
      <dgm:spPr/>
      <dgm:t>
        <a:bodyPr/>
        <a:lstStyle/>
        <a:p>
          <a:endParaRPr lang="zh-TW" altLang="en-US"/>
        </a:p>
      </dgm:t>
    </dgm:pt>
    <dgm:pt modelId="{FA242A70-08AE-46F2-A3C2-1750B35107EA}" type="sibTrans" cxnId="{4EBEF5DC-2750-489B-89DD-3B67CC37047A}">
      <dgm:prSet/>
      <dgm:spPr/>
      <dgm:t>
        <a:bodyPr/>
        <a:lstStyle/>
        <a:p>
          <a:endParaRPr lang="zh-TW" altLang="en-US"/>
        </a:p>
      </dgm:t>
    </dgm:pt>
    <dgm:pt modelId="{89E838DE-494E-4FB9-96D2-AE76723395A6}">
      <dgm:prSet phldrT="[文字]"/>
      <dgm:spPr/>
      <dgm:t>
        <a:bodyPr/>
        <a:lstStyle/>
        <a:p>
          <a:r>
            <a:rPr lang="en-US" altLang="zh-TW" dirty="0" smtClean="0"/>
            <a:t>Deep Learning</a:t>
          </a:r>
          <a:endParaRPr lang="zh-TW" altLang="en-US" dirty="0"/>
        </a:p>
      </dgm:t>
    </dgm:pt>
    <dgm:pt modelId="{91A1DC7C-8E80-46D7-AAA3-68990BCA87B2}" type="parTrans" cxnId="{55D5265D-D82F-477B-96E9-4E29A547337D}">
      <dgm:prSet/>
      <dgm:spPr/>
      <dgm:t>
        <a:bodyPr/>
        <a:lstStyle/>
        <a:p>
          <a:endParaRPr lang="zh-TW" altLang="en-US"/>
        </a:p>
      </dgm:t>
    </dgm:pt>
    <dgm:pt modelId="{1065A067-3832-4D34-9C28-656B4166C1BB}" type="sibTrans" cxnId="{55D5265D-D82F-477B-96E9-4E29A547337D}">
      <dgm:prSet/>
      <dgm:spPr/>
      <dgm:t>
        <a:bodyPr/>
        <a:lstStyle/>
        <a:p>
          <a:endParaRPr lang="zh-TW" altLang="en-US"/>
        </a:p>
      </dgm:t>
    </dgm:pt>
    <dgm:pt modelId="{7187E80E-B5C4-4BFE-9F58-8F0E3CAB342D}">
      <dgm:prSet phldrT="[文字]"/>
      <dgm:spPr/>
      <dgm:t>
        <a:bodyPr/>
        <a:lstStyle/>
        <a:p>
          <a:r>
            <a:rPr lang="en-US" altLang="zh-TW" dirty="0" smtClean="0"/>
            <a:t>Structured Learning</a:t>
          </a:r>
          <a:endParaRPr lang="zh-TW" altLang="en-US" dirty="0"/>
        </a:p>
      </dgm:t>
    </dgm:pt>
    <dgm:pt modelId="{8C6D70D3-D602-4925-AD93-BBDF005D2AA7}" type="parTrans" cxnId="{98C5359B-FC00-47A0-AE1C-970B2950AEB8}">
      <dgm:prSet/>
      <dgm:spPr/>
      <dgm:t>
        <a:bodyPr/>
        <a:lstStyle/>
        <a:p>
          <a:endParaRPr lang="zh-TW" altLang="en-US"/>
        </a:p>
      </dgm:t>
    </dgm:pt>
    <dgm:pt modelId="{5CAF8DFF-181B-444A-8A41-5264473B24E9}" type="sibTrans" cxnId="{98C5359B-FC00-47A0-AE1C-970B2950AEB8}">
      <dgm:prSet/>
      <dgm:spPr/>
      <dgm:t>
        <a:bodyPr/>
        <a:lstStyle/>
        <a:p>
          <a:endParaRPr lang="zh-TW" altLang="en-US"/>
        </a:p>
      </dgm:t>
    </dgm:pt>
    <dgm:pt modelId="{BB66E85B-F234-4FA0-AD32-294997E36263}" type="pres">
      <dgm:prSet presAssocID="{41F217C8-6AF6-459F-85F2-2F58790E2081}" presName="Name0" presStyleCnt="0">
        <dgm:presLayoutVars>
          <dgm:dir/>
          <dgm:animLvl val="lvl"/>
          <dgm:resizeHandles val="exact"/>
        </dgm:presLayoutVars>
      </dgm:prSet>
      <dgm:spPr/>
      <dgm:t>
        <a:bodyPr/>
        <a:lstStyle/>
        <a:p>
          <a:endParaRPr lang="zh-TW" altLang="en-US"/>
        </a:p>
      </dgm:t>
    </dgm:pt>
    <dgm:pt modelId="{77A1D122-8EAC-448A-9142-78137FE4C179}" type="pres">
      <dgm:prSet presAssocID="{7187E80E-B5C4-4BFE-9F58-8F0E3CAB342D}" presName="boxAndChildren" presStyleCnt="0"/>
      <dgm:spPr/>
    </dgm:pt>
    <dgm:pt modelId="{9E2E90BE-25B1-4214-8D30-9E608074C5B8}" type="pres">
      <dgm:prSet presAssocID="{7187E80E-B5C4-4BFE-9F58-8F0E3CAB342D}" presName="parentTextBox" presStyleLbl="node1" presStyleIdx="0" presStyleCnt="3"/>
      <dgm:spPr/>
      <dgm:t>
        <a:bodyPr/>
        <a:lstStyle/>
        <a:p>
          <a:endParaRPr lang="zh-TW" altLang="en-US"/>
        </a:p>
      </dgm:t>
    </dgm:pt>
    <dgm:pt modelId="{E51423B8-3302-4518-8F0C-0F74E849A266}" type="pres">
      <dgm:prSet presAssocID="{1065A067-3832-4D34-9C28-656B4166C1BB}" presName="sp" presStyleCnt="0"/>
      <dgm:spPr/>
    </dgm:pt>
    <dgm:pt modelId="{DCADD242-E4A7-42EC-8873-414F54AE3CCD}" type="pres">
      <dgm:prSet presAssocID="{89E838DE-494E-4FB9-96D2-AE76723395A6}" presName="arrowAndChildren" presStyleCnt="0"/>
      <dgm:spPr/>
    </dgm:pt>
    <dgm:pt modelId="{49BC1CC0-B916-408F-8EDA-53DE35A539CA}" type="pres">
      <dgm:prSet presAssocID="{89E838DE-494E-4FB9-96D2-AE76723395A6}" presName="parentTextArrow" presStyleLbl="node1" presStyleIdx="1" presStyleCnt="3"/>
      <dgm:spPr/>
      <dgm:t>
        <a:bodyPr/>
        <a:lstStyle/>
        <a:p>
          <a:endParaRPr lang="zh-TW" altLang="en-US"/>
        </a:p>
      </dgm:t>
    </dgm:pt>
    <dgm:pt modelId="{D14D7FE3-B285-4C92-997E-BF4DAE476C96}" type="pres">
      <dgm:prSet presAssocID="{FA242A70-08AE-46F2-A3C2-1750B35107EA}" presName="sp" presStyleCnt="0"/>
      <dgm:spPr/>
    </dgm:pt>
    <dgm:pt modelId="{F9B1DF2B-08B4-4463-9B87-B09474278C71}" type="pres">
      <dgm:prSet presAssocID="{15C1E5A4-285F-4EFC-9677-48294E10D093}" presName="arrowAndChildren" presStyleCnt="0"/>
      <dgm:spPr/>
    </dgm:pt>
    <dgm:pt modelId="{64823506-229A-432A-B610-2A64DFBA5060}" type="pres">
      <dgm:prSet presAssocID="{15C1E5A4-285F-4EFC-9677-48294E10D093}" presName="parentTextArrow" presStyleLbl="node1" presStyleIdx="2" presStyleCnt="3"/>
      <dgm:spPr/>
      <dgm:t>
        <a:bodyPr/>
        <a:lstStyle/>
        <a:p>
          <a:endParaRPr lang="zh-TW" altLang="en-US"/>
        </a:p>
      </dgm:t>
    </dgm:pt>
  </dgm:ptLst>
  <dgm:cxnLst>
    <dgm:cxn modelId="{61BB099E-6502-4BDB-9B0D-4F0E4819DF2C}" type="presOf" srcId="{7187E80E-B5C4-4BFE-9F58-8F0E3CAB342D}" destId="{9E2E90BE-25B1-4214-8D30-9E608074C5B8}" srcOrd="0" destOrd="0" presId="urn:microsoft.com/office/officeart/2005/8/layout/process4"/>
    <dgm:cxn modelId="{B757F728-700E-4408-97DB-8479207D19B1}" type="presOf" srcId="{41F217C8-6AF6-459F-85F2-2F58790E2081}" destId="{BB66E85B-F234-4FA0-AD32-294997E36263}" srcOrd="0" destOrd="0" presId="urn:microsoft.com/office/officeart/2005/8/layout/process4"/>
    <dgm:cxn modelId="{4ABE7ABA-A540-4839-B380-D38DAAF30789}" type="presOf" srcId="{89E838DE-494E-4FB9-96D2-AE76723395A6}" destId="{49BC1CC0-B916-408F-8EDA-53DE35A539CA}" srcOrd="0" destOrd="0" presId="urn:microsoft.com/office/officeart/2005/8/layout/process4"/>
    <dgm:cxn modelId="{01C274FB-749F-44EE-9FC1-8E8603DDE398}" type="presOf" srcId="{15C1E5A4-285F-4EFC-9677-48294E10D093}" destId="{64823506-229A-432A-B610-2A64DFBA5060}" srcOrd="0" destOrd="0" presId="urn:microsoft.com/office/officeart/2005/8/layout/process4"/>
    <dgm:cxn modelId="{98C5359B-FC00-47A0-AE1C-970B2950AEB8}" srcId="{41F217C8-6AF6-459F-85F2-2F58790E2081}" destId="{7187E80E-B5C4-4BFE-9F58-8F0E3CAB342D}" srcOrd="2" destOrd="0" parTransId="{8C6D70D3-D602-4925-AD93-BBDF005D2AA7}" sibTransId="{5CAF8DFF-181B-444A-8A41-5264473B24E9}"/>
    <dgm:cxn modelId="{55D5265D-D82F-477B-96E9-4E29A547337D}" srcId="{41F217C8-6AF6-459F-85F2-2F58790E2081}" destId="{89E838DE-494E-4FB9-96D2-AE76723395A6}" srcOrd="1" destOrd="0" parTransId="{91A1DC7C-8E80-46D7-AAA3-68990BCA87B2}" sibTransId="{1065A067-3832-4D34-9C28-656B4166C1BB}"/>
    <dgm:cxn modelId="{4EBEF5DC-2750-489B-89DD-3B67CC37047A}" srcId="{41F217C8-6AF6-459F-85F2-2F58790E2081}" destId="{15C1E5A4-285F-4EFC-9677-48294E10D093}" srcOrd="0" destOrd="0" parTransId="{04100691-D171-4E74-8C7B-F5A67AE821AC}" sibTransId="{FA242A70-08AE-46F2-A3C2-1750B35107EA}"/>
    <dgm:cxn modelId="{49BBBEE5-E446-4E5C-89A7-EC9051D2FAE6}" type="presParOf" srcId="{BB66E85B-F234-4FA0-AD32-294997E36263}" destId="{77A1D122-8EAC-448A-9142-78137FE4C179}" srcOrd="0" destOrd="0" presId="urn:microsoft.com/office/officeart/2005/8/layout/process4"/>
    <dgm:cxn modelId="{152C0F32-BDA0-482A-A735-85488D2D2284}" type="presParOf" srcId="{77A1D122-8EAC-448A-9142-78137FE4C179}" destId="{9E2E90BE-25B1-4214-8D30-9E608074C5B8}" srcOrd="0" destOrd="0" presId="urn:microsoft.com/office/officeart/2005/8/layout/process4"/>
    <dgm:cxn modelId="{594E0708-CACC-4CFD-9F06-CC46E673DB1C}" type="presParOf" srcId="{BB66E85B-F234-4FA0-AD32-294997E36263}" destId="{E51423B8-3302-4518-8F0C-0F74E849A266}" srcOrd="1" destOrd="0" presId="urn:microsoft.com/office/officeart/2005/8/layout/process4"/>
    <dgm:cxn modelId="{25D263B4-C772-4D28-9BB8-FD2306591BEE}" type="presParOf" srcId="{BB66E85B-F234-4FA0-AD32-294997E36263}" destId="{DCADD242-E4A7-42EC-8873-414F54AE3CCD}" srcOrd="2" destOrd="0" presId="urn:microsoft.com/office/officeart/2005/8/layout/process4"/>
    <dgm:cxn modelId="{E55B4D97-F675-433B-9C29-78FE8B8B3DE3}" type="presParOf" srcId="{DCADD242-E4A7-42EC-8873-414F54AE3CCD}" destId="{49BC1CC0-B916-408F-8EDA-53DE35A539CA}" srcOrd="0" destOrd="0" presId="urn:microsoft.com/office/officeart/2005/8/layout/process4"/>
    <dgm:cxn modelId="{AFC26967-FAA0-4D9A-8D39-30F2B66E4153}" type="presParOf" srcId="{BB66E85B-F234-4FA0-AD32-294997E36263}" destId="{D14D7FE3-B285-4C92-997E-BF4DAE476C96}" srcOrd="3" destOrd="0" presId="urn:microsoft.com/office/officeart/2005/8/layout/process4"/>
    <dgm:cxn modelId="{79AB7C5A-28C6-4AF9-8C5B-D0F31E11F1C8}" type="presParOf" srcId="{BB66E85B-F234-4FA0-AD32-294997E36263}" destId="{F9B1DF2B-08B4-4463-9B87-B09474278C71}" srcOrd="4" destOrd="0" presId="urn:microsoft.com/office/officeart/2005/8/layout/process4"/>
    <dgm:cxn modelId="{46DCA40E-2460-460C-A730-8403E0D2F1C4}" type="presParOf" srcId="{F9B1DF2B-08B4-4463-9B87-B09474278C71}" destId="{64823506-229A-432A-B610-2A64DFBA506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F217C8-6AF6-459F-85F2-2F58790E2081}" type="doc">
      <dgm:prSet loTypeId="urn:microsoft.com/office/officeart/2005/8/layout/process4" loCatId="process" qsTypeId="urn:microsoft.com/office/officeart/2005/8/quickstyle/3d1" qsCatId="3D" csTypeId="urn:microsoft.com/office/officeart/2005/8/colors/colorful5" csCatId="colorful" phldr="1"/>
      <dgm:spPr/>
      <dgm:t>
        <a:bodyPr/>
        <a:lstStyle/>
        <a:p>
          <a:endParaRPr lang="zh-TW" altLang="en-US"/>
        </a:p>
      </dgm:t>
    </dgm:pt>
    <dgm:pt modelId="{15C1E5A4-285F-4EFC-9677-48294E10D093}">
      <dgm:prSet phldrT="[文字]"/>
      <dgm:spPr/>
      <dgm:t>
        <a:bodyPr/>
        <a:lstStyle/>
        <a:p>
          <a:r>
            <a:rPr lang="en-US" altLang="zh-TW" dirty="0" smtClean="0"/>
            <a:t>What is Machine Learning?</a:t>
          </a:r>
          <a:endParaRPr lang="zh-TW" altLang="en-US" dirty="0"/>
        </a:p>
      </dgm:t>
    </dgm:pt>
    <dgm:pt modelId="{04100691-D171-4E74-8C7B-F5A67AE821AC}" type="parTrans" cxnId="{4EBEF5DC-2750-489B-89DD-3B67CC37047A}">
      <dgm:prSet/>
      <dgm:spPr/>
      <dgm:t>
        <a:bodyPr/>
        <a:lstStyle/>
        <a:p>
          <a:endParaRPr lang="zh-TW" altLang="en-US"/>
        </a:p>
      </dgm:t>
    </dgm:pt>
    <dgm:pt modelId="{FA242A70-08AE-46F2-A3C2-1750B35107EA}" type="sibTrans" cxnId="{4EBEF5DC-2750-489B-89DD-3B67CC37047A}">
      <dgm:prSet/>
      <dgm:spPr/>
      <dgm:t>
        <a:bodyPr/>
        <a:lstStyle/>
        <a:p>
          <a:endParaRPr lang="zh-TW" altLang="en-US"/>
        </a:p>
      </dgm:t>
    </dgm:pt>
    <dgm:pt modelId="{89E838DE-494E-4FB9-96D2-AE76723395A6}">
      <dgm:prSet phldrT="[文字]"/>
      <dgm:spPr/>
      <dgm:t>
        <a:bodyPr/>
        <a:lstStyle/>
        <a:p>
          <a:r>
            <a:rPr lang="en-US" altLang="zh-TW" dirty="0" smtClean="0"/>
            <a:t>Deep Learning</a:t>
          </a:r>
          <a:endParaRPr lang="zh-TW" altLang="en-US" dirty="0"/>
        </a:p>
      </dgm:t>
    </dgm:pt>
    <dgm:pt modelId="{91A1DC7C-8E80-46D7-AAA3-68990BCA87B2}" type="parTrans" cxnId="{55D5265D-D82F-477B-96E9-4E29A547337D}">
      <dgm:prSet/>
      <dgm:spPr/>
      <dgm:t>
        <a:bodyPr/>
        <a:lstStyle/>
        <a:p>
          <a:endParaRPr lang="zh-TW" altLang="en-US"/>
        </a:p>
      </dgm:t>
    </dgm:pt>
    <dgm:pt modelId="{1065A067-3832-4D34-9C28-656B4166C1BB}" type="sibTrans" cxnId="{55D5265D-D82F-477B-96E9-4E29A547337D}">
      <dgm:prSet/>
      <dgm:spPr/>
      <dgm:t>
        <a:bodyPr/>
        <a:lstStyle/>
        <a:p>
          <a:endParaRPr lang="zh-TW" altLang="en-US"/>
        </a:p>
      </dgm:t>
    </dgm:pt>
    <dgm:pt modelId="{7187E80E-B5C4-4BFE-9F58-8F0E3CAB342D}">
      <dgm:prSet phldrT="[文字]"/>
      <dgm:spPr/>
      <dgm:t>
        <a:bodyPr/>
        <a:lstStyle/>
        <a:p>
          <a:r>
            <a:rPr lang="en-US" altLang="zh-TW" dirty="0" smtClean="0"/>
            <a:t>Structured Learning</a:t>
          </a:r>
          <a:endParaRPr lang="zh-TW" altLang="en-US" dirty="0"/>
        </a:p>
      </dgm:t>
    </dgm:pt>
    <dgm:pt modelId="{8C6D70D3-D602-4925-AD93-BBDF005D2AA7}" type="parTrans" cxnId="{98C5359B-FC00-47A0-AE1C-970B2950AEB8}">
      <dgm:prSet/>
      <dgm:spPr/>
      <dgm:t>
        <a:bodyPr/>
        <a:lstStyle/>
        <a:p>
          <a:endParaRPr lang="zh-TW" altLang="en-US"/>
        </a:p>
      </dgm:t>
    </dgm:pt>
    <dgm:pt modelId="{5CAF8DFF-181B-444A-8A41-5264473B24E9}" type="sibTrans" cxnId="{98C5359B-FC00-47A0-AE1C-970B2950AEB8}">
      <dgm:prSet/>
      <dgm:spPr/>
      <dgm:t>
        <a:bodyPr/>
        <a:lstStyle/>
        <a:p>
          <a:endParaRPr lang="zh-TW" altLang="en-US"/>
        </a:p>
      </dgm:t>
    </dgm:pt>
    <dgm:pt modelId="{BB66E85B-F234-4FA0-AD32-294997E36263}" type="pres">
      <dgm:prSet presAssocID="{41F217C8-6AF6-459F-85F2-2F58790E2081}" presName="Name0" presStyleCnt="0">
        <dgm:presLayoutVars>
          <dgm:dir/>
          <dgm:animLvl val="lvl"/>
          <dgm:resizeHandles val="exact"/>
        </dgm:presLayoutVars>
      </dgm:prSet>
      <dgm:spPr/>
      <dgm:t>
        <a:bodyPr/>
        <a:lstStyle/>
        <a:p>
          <a:endParaRPr lang="zh-TW" altLang="en-US"/>
        </a:p>
      </dgm:t>
    </dgm:pt>
    <dgm:pt modelId="{77A1D122-8EAC-448A-9142-78137FE4C179}" type="pres">
      <dgm:prSet presAssocID="{7187E80E-B5C4-4BFE-9F58-8F0E3CAB342D}" presName="boxAndChildren" presStyleCnt="0"/>
      <dgm:spPr/>
    </dgm:pt>
    <dgm:pt modelId="{9E2E90BE-25B1-4214-8D30-9E608074C5B8}" type="pres">
      <dgm:prSet presAssocID="{7187E80E-B5C4-4BFE-9F58-8F0E3CAB342D}" presName="parentTextBox" presStyleLbl="node1" presStyleIdx="0" presStyleCnt="3"/>
      <dgm:spPr/>
      <dgm:t>
        <a:bodyPr/>
        <a:lstStyle/>
        <a:p>
          <a:endParaRPr lang="zh-TW" altLang="en-US"/>
        </a:p>
      </dgm:t>
    </dgm:pt>
    <dgm:pt modelId="{E51423B8-3302-4518-8F0C-0F74E849A266}" type="pres">
      <dgm:prSet presAssocID="{1065A067-3832-4D34-9C28-656B4166C1BB}" presName="sp" presStyleCnt="0"/>
      <dgm:spPr/>
    </dgm:pt>
    <dgm:pt modelId="{DCADD242-E4A7-42EC-8873-414F54AE3CCD}" type="pres">
      <dgm:prSet presAssocID="{89E838DE-494E-4FB9-96D2-AE76723395A6}" presName="arrowAndChildren" presStyleCnt="0"/>
      <dgm:spPr/>
    </dgm:pt>
    <dgm:pt modelId="{49BC1CC0-B916-408F-8EDA-53DE35A539CA}" type="pres">
      <dgm:prSet presAssocID="{89E838DE-494E-4FB9-96D2-AE76723395A6}" presName="parentTextArrow" presStyleLbl="node1" presStyleIdx="1" presStyleCnt="3"/>
      <dgm:spPr/>
      <dgm:t>
        <a:bodyPr/>
        <a:lstStyle/>
        <a:p>
          <a:endParaRPr lang="zh-TW" altLang="en-US"/>
        </a:p>
      </dgm:t>
    </dgm:pt>
    <dgm:pt modelId="{D14D7FE3-B285-4C92-997E-BF4DAE476C96}" type="pres">
      <dgm:prSet presAssocID="{FA242A70-08AE-46F2-A3C2-1750B35107EA}" presName="sp" presStyleCnt="0"/>
      <dgm:spPr/>
    </dgm:pt>
    <dgm:pt modelId="{F9B1DF2B-08B4-4463-9B87-B09474278C71}" type="pres">
      <dgm:prSet presAssocID="{15C1E5A4-285F-4EFC-9677-48294E10D093}" presName="arrowAndChildren" presStyleCnt="0"/>
      <dgm:spPr/>
    </dgm:pt>
    <dgm:pt modelId="{64823506-229A-432A-B610-2A64DFBA5060}" type="pres">
      <dgm:prSet presAssocID="{15C1E5A4-285F-4EFC-9677-48294E10D093}" presName="parentTextArrow" presStyleLbl="node1" presStyleIdx="2" presStyleCnt="3"/>
      <dgm:spPr/>
      <dgm:t>
        <a:bodyPr/>
        <a:lstStyle/>
        <a:p>
          <a:endParaRPr lang="zh-TW" altLang="en-US"/>
        </a:p>
      </dgm:t>
    </dgm:pt>
  </dgm:ptLst>
  <dgm:cxnLst>
    <dgm:cxn modelId="{392F1177-FD89-4788-BE6C-0DCCD9A0EEA2}" type="presOf" srcId="{7187E80E-B5C4-4BFE-9F58-8F0E3CAB342D}" destId="{9E2E90BE-25B1-4214-8D30-9E608074C5B8}" srcOrd="0" destOrd="0" presId="urn:microsoft.com/office/officeart/2005/8/layout/process4"/>
    <dgm:cxn modelId="{664E0B68-AFF7-43CC-949F-23EF4A536D7C}" type="presOf" srcId="{41F217C8-6AF6-459F-85F2-2F58790E2081}" destId="{BB66E85B-F234-4FA0-AD32-294997E36263}" srcOrd="0" destOrd="0" presId="urn:microsoft.com/office/officeart/2005/8/layout/process4"/>
    <dgm:cxn modelId="{B81B788C-7AB3-4DB3-BBD2-DF45543448ED}" type="presOf" srcId="{89E838DE-494E-4FB9-96D2-AE76723395A6}" destId="{49BC1CC0-B916-408F-8EDA-53DE35A539CA}" srcOrd="0" destOrd="0" presId="urn:microsoft.com/office/officeart/2005/8/layout/process4"/>
    <dgm:cxn modelId="{98C5359B-FC00-47A0-AE1C-970B2950AEB8}" srcId="{41F217C8-6AF6-459F-85F2-2F58790E2081}" destId="{7187E80E-B5C4-4BFE-9F58-8F0E3CAB342D}" srcOrd="2" destOrd="0" parTransId="{8C6D70D3-D602-4925-AD93-BBDF005D2AA7}" sibTransId="{5CAF8DFF-181B-444A-8A41-5264473B24E9}"/>
    <dgm:cxn modelId="{BD0A4226-DD75-4272-9656-83BC8F6F1DE9}" type="presOf" srcId="{15C1E5A4-285F-4EFC-9677-48294E10D093}" destId="{64823506-229A-432A-B610-2A64DFBA5060}" srcOrd="0" destOrd="0" presId="urn:microsoft.com/office/officeart/2005/8/layout/process4"/>
    <dgm:cxn modelId="{55D5265D-D82F-477B-96E9-4E29A547337D}" srcId="{41F217C8-6AF6-459F-85F2-2F58790E2081}" destId="{89E838DE-494E-4FB9-96D2-AE76723395A6}" srcOrd="1" destOrd="0" parTransId="{91A1DC7C-8E80-46D7-AAA3-68990BCA87B2}" sibTransId="{1065A067-3832-4D34-9C28-656B4166C1BB}"/>
    <dgm:cxn modelId="{4EBEF5DC-2750-489B-89DD-3B67CC37047A}" srcId="{41F217C8-6AF6-459F-85F2-2F58790E2081}" destId="{15C1E5A4-285F-4EFC-9677-48294E10D093}" srcOrd="0" destOrd="0" parTransId="{04100691-D171-4E74-8C7B-F5A67AE821AC}" sibTransId="{FA242A70-08AE-46F2-A3C2-1750B35107EA}"/>
    <dgm:cxn modelId="{4CB533E8-6893-4BAF-AF9B-D1A353E50958}" type="presParOf" srcId="{BB66E85B-F234-4FA0-AD32-294997E36263}" destId="{77A1D122-8EAC-448A-9142-78137FE4C179}" srcOrd="0" destOrd="0" presId="urn:microsoft.com/office/officeart/2005/8/layout/process4"/>
    <dgm:cxn modelId="{B04E6F43-4794-4251-AB69-CD45DCA41EAD}" type="presParOf" srcId="{77A1D122-8EAC-448A-9142-78137FE4C179}" destId="{9E2E90BE-25B1-4214-8D30-9E608074C5B8}" srcOrd="0" destOrd="0" presId="urn:microsoft.com/office/officeart/2005/8/layout/process4"/>
    <dgm:cxn modelId="{0BBE92A9-E7A3-4DEB-A2F0-601C87DF1E7D}" type="presParOf" srcId="{BB66E85B-F234-4FA0-AD32-294997E36263}" destId="{E51423B8-3302-4518-8F0C-0F74E849A266}" srcOrd="1" destOrd="0" presId="urn:microsoft.com/office/officeart/2005/8/layout/process4"/>
    <dgm:cxn modelId="{D3CA762D-4251-4F13-A2C5-E5C5B29D68E0}" type="presParOf" srcId="{BB66E85B-F234-4FA0-AD32-294997E36263}" destId="{DCADD242-E4A7-42EC-8873-414F54AE3CCD}" srcOrd="2" destOrd="0" presId="urn:microsoft.com/office/officeart/2005/8/layout/process4"/>
    <dgm:cxn modelId="{4CB8F08A-DD85-426F-89BA-2233B0724054}" type="presParOf" srcId="{DCADD242-E4A7-42EC-8873-414F54AE3CCD}" destId="{49BC1CC0-B916-408F-8EDA-53DE35A539CA}" srcOrd="0" destOrd="0" presId="urn:microsoft.com/office/officeart/2005/8/layout/process4"/>
    <dgm:cxn modelId="{99028F31-5332-4B5A-AECA-7E9AAACCAA12}" type="presParOf" srcId="{BB66E85B-F234-4FA0-AD32-294997E36263}" destId="{D14D7FE3-B285-4C92-997E-BF4DAE476C96}" srcOrd="3" destOrd="0" presId="urn:microsoft.com/office/officeart/2005/8/layout/process4"/>
    <dgm:cxn modelId="{80DEDC46-AE9B-4402-A0E4-2AD97C09DB8E}" type="presParOf" srcId="{BB66E85B-F234-4FA0-AD32-294997E36263}" destId="{F9B1DF2B-08B4-4463-9B87-B09474278C71}" srcOrd="4" destOrd="0" presId="urn:microsoft.com/office/officeart/2005/8/layout/process4"/>
    <dgm:cxn modelId="{29B39505-71B9-4B17-90B8-D11D24156476}" type="presParOf" srcId="{F9B1DF2B-08B4-4463-9B87-B09474278C71}" destId="{64823506-229A-432A-B610-2A64DFBA506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7F2ED5-FB0B-430E-8D12-72CC929DC8EB}"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zh-TW" altLang="en-US"/>
        </a:p>
      </dgm:t>
    </dgm:pt>
    <dgm:pt modelId="{FC589DD5-7138-47F0-81E2-761640E45C61}">
      <dgm:prSet phldrT="[文字]"/>
      <dgm:spPr/>
      <dgm:t>
        <a:bodyPr/>
        <a:lstStyle/>
        <a:p>
          <a:r>
            <a:rPr lang="en-US" altLang="zh-TW" dirty="0" smtClean="0"/>
            <a:t>Evaluation</a:t>
          </a:r>
          <a:endParaRPr lang="zh-TW" altLang="en-US" dirty="0"/>
        </a:p>
      </dgm:t>
    </dgm:pt>
    <dgm:pt modelId="{3AEBD829-1783-4F71-AD8C-F38A6AB1C0EF}" type="parTrans" cxnId="{72E129ED-A07F-4D9F-ACAE-5B01E82C21B1}">
      <dgm:prSet/>
      <dgm:spPr/>
      <dgm:t>
        <a:bodyPr/>
        <a:lstStyle/>
        <a:p>
          <a:endParaRPr lang="zh-TW" altLang="en-US"/>
        </a:p>
      </dgm:t>
    </dgm:pt>
    <dgm:pt modelId="{91B7924C-4D3C-43D6-A670-31BC1EAEF21E}" type="sibTrans" cxnId="{72E129ED-A07F-4D9F-ACAE-5B01E82C21B1}">
      <dgm:prSet/>
      <dgm:spPr/>
      <dgm:t>
        <a:bodyPr/>
        <a:lstStyle/>
        <a:p>
          <a:endParaRPr lang="zh-TW" altLang="en-US"/>
        </a:p>
      </dgm:t>
    </dgm:pt>
    <dgm:pt modelId="{E1C62C9B-E0EC-4E3D-8A81-54DE3DA415B2}">
      <dgm:prSet phldrT="[文字]"/>
      <dgm:spPr/>
      <dgm:t>
        <a:bodyPr/>
        <a:lstStyle/>
        <a:p>
          <a:r>
            <a:rPr lang="en-US" altLang="zh-TW" dirty="0" smtClean="0"/>
            <a:t>Inference</a:t>
          </a:r>
          <a:endParaRPr lang="zh-TW" altLang="en-US" dirty="0"/>
        </a:p>
      </dgm:t>
    </dgm:pt>
    <dgm:pt modelId="{C00A966C-AA04-4772-8140-8B74EADD5B52}" type="parTrans" cxnId="{8496ED6C-F76D-4111-AFA4-78BD8948616B}">
      <dgm:prSet/>
      <dgm:spPr/>
      <dgm:t>
        <a:bodyPr/>
        <a:lstStyle/>
        <a:p>
          <a:endParaRPr lang="zh-TW" altLang="en-US"/>
        </a:p>
      </dgm:t>
    </dgm:pt>
    <dgm:pt modelId="{4BAF3F46-59FF-4BA8-A295-DA539B94B1B2}" type="sibTrans" cxnId="{8496ED6C-F76D-4111-AFA4-78BD8948616B}">
      <dgm:prSet/>
      <dgm:spPr/>
      <dgm:t>
        <a:bodyPr/>
        <a:lstStyle/>
        <a:p>
          <a:endParaRPr lang="zh-TW" altLang="en-US"/>
        </a:p>
      </dgm:t>
    </dgm:pt>
    <dgm:pt modelId="{15777B89-AC10-457D-B033-6704BD170666}">
      <dgm:prSet phldrT="[文字]"/>
      <dgm:spPr/>
      <dgm:t>
        <a:bodyPr/>
        <a:lstStyle/>
        <a:p>
          <a:r>
            <a:rPr lang="en-US" altLang="zh-TW" dirty="0" smtClean="0"/>
            <a:t>Learning</a:t>
          </a:r>
          <a:endParaRPr lang="zh-TW" altLang="en-US" dirty="0"/>
        </a:p>
      </dgm:t>
    </dgm:pt>
    <dgm:pt modelId="{520BE78F-D0AC-459B-AEF1-A5077CF22AA0}" type="parTrans" cxnId="{671C2642-1569-4450-9D16-31E66485685E}">
      <dgm:prSet/>
      <dgm:spPr/>
      <dgm:t>
        <a:bodyPr/>
        <a:lstStyle/>
        <a:p>
          <a:endParaRPr lang="zh-TW" altLang="en-US"/>
        </a:p>
      </dgm:t>
    </dgm:pt>
    <dgm:pt modelId="{C16AC9AE-E6ED-4730-BB1A-9942336029DD}" type="sibTrans" cxnId="{671C2642-1569-4450-9D16-31E66485685E}">
      <dgm:prSet/>
      <dgm:spPr/>
      <dgm:t>
        <a:bodyPr/>
        <a:lstStyle/>
        <a:p>
          <a:endParaRPr lang="zh-TW" altLang="en-US"/>
        </a:p>
      </dgm:t>
    </dgm:pt>
    <dgm:pt modelId="{DF867551-EA42-44C0-8CF0-F211EA643EA4}" type="pres">
      <dgm:prSet presAssocID="{657F2ED5-FB0B-430E-8D12-72CC929DC8EB}" presName="linear" presStyleCnt="0">
        <dgm:presLayoutVars>
          <dgm:dir/>
          <dgm:resizeHandles val="exact"/>
        </dgm:presLayoutVars>
      </dgm:prSet>
      <dgm:spPr/>
      <dgm:t>
        <a:bodyPr/>
        <a:lstStyle/>
        <a:p>
          <a:endParaRPr lang="zh-TW" altLang="en-US"/>
        </a:p>
      </dgm:t>
    </dgm:pt>
    <dgm:pt modelId="{359ACC04-FCBC-46F3-B46B-3A14D9C9EB70}" type="pres">
      <dgm:prSet presAssocID="{FC589DD5-7138-47F0-81E2-761640E45C61}" presName="comp" presStyleCnt="0"/>
      <dgm:spPr/>
    </dgm:pt>
    <dgm:pt modelId="{30C5403C-5C33-4D92-ADB7-9E7BC130D41E}" type="pres">
      <dgm:prSet presAssocID="{FC589DD5-7138-47F0-81E2-761640E45C61}" presName="box" presStyleLbl="node1" presStyleIdx="0" presStyleCnt="3"/>
      <dgm:spPr/>
      <dgm:t>
        <a:bodyPr/>
        <a:lstStyle/>
        <a:p>
          <a:endParaRPr lang="zh-TW" altLang="en-US"/>
        </a:p>
      </dgm:t>
    </dgm:pt>
    <dgm:pt modelId="{BC7B6F31-2BDB-42A3-81C2-3A401ECE486E}" type="pres">
      <dgm:prSet presAssocID="{FC589DD5-7138-47F0-81E2-761640E45C61}"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7000" b="-37000"/>
          </a:stretch>
        </a:blipFill>
      </dgm:spPr>
      <dgm:t>
        <a:bodyPr/>
        <a:lstStyle/>
        <a:p>
          <a:endParaRPr lang="zh-TW" altLang="en-US"/>
        </a:p>
      </dgm:t>
    </dgm:pt>
    <dgm:pt modelId="{5AA0ED50-0124-45E2-8ED7-362738585850}" type="pres">
      <dgm:prSet presAssocID="{FC589DD5-7138-47F0-81E2-761640E45C61}" presName="text" presStyleLbl="node1" presStyleIdx="0" presStyleCnt="3">
        <dgm:presLayoutVars>
          <dgm:bulletEnabled val="1"/>
        </dgm:presLayoutVars>
      </dgm:prSet>
      <dgm:spPr/>
      <dgm:t>
        <a:bodyPr/>
        <a:lstStyle/>
        <a:p>
          <a:endParaRPr lang="zh-TW" altLang="en-US"/>
        </a:p>
      </dgm:t>
    </dgm:pt>
    <dgm:pt modelId="{F5571342-DC1B-4634-9853-44D6FF350593}" type="pres">
      <dgm:prSet presAssocID="{91B7924C-4D3C-43D6-A670-31BC1EAEF21E}" presName="spacer" presStyleCnt="0"/>
      <dgm:spPr/>
    </dgm:pt>
    <dgm:pt modelId="{5EBF5248-68F7-4FAC-8FF9-B8E75A780CFD}" type="pres">
      <dgm:prSet presAssocID="{E1C62C9B-E0EC-4E3D-8A81-54DE3DA415B2}" presName="comp" presStyleCnt="0"/>
      <dgm:spPr/>
    </dgm:pt>
    <dgm:pt modelId="{6E490081-A364-474B-AB4B-91F1B24F340F}" type="pres">
      <dgm:prSet presAssocID="{E1C62C9B-E0EC-4E3D-8A81-54DE3DA415B2}" presName="box" presStyleLbl="node1" presStyleIdx="1" presStyleCnt="3"/>
      <dgm:spPr/>
      <dgm:t>
        <a:bodyPr/>
        <a:lstStyle/>
        <a:p>
          <a:endParaRPr lang="zh-TW" altLang="en-US"/>
        </a:p>
      </dgm:t>
    </dgm:pt>
    <dgm:pt modelId="{F563DCCC-309A-4F6B-8029-A60D59C33993}" type="pres">
      <dgm:prSet presAssocID="{E1C62C9B-E0EC-4E3D-8A81-54DE3DA415B2}"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8000" b="-38000"/>
          </a:stretch>
        </a:blipFill>
      </dgm:spPr>
      <dgm:t>
        <a:bodyPr/>
        <a:lstStyle/>
        <a:p>
          <a:endParaRPr lang="zh-TW" altLang="en-US"/>
        </a:p>
      </dgm:t>
    </dgm:pt>
    <dgm:pt modelId="{9D02FB04-0E17-40F0-8991-8122573D9A14}" type="pres">
      <dgm:prSet presAssocID="{E1C62C9B-E0EC-4E3D-8A81-54DE3DA415B2}" presName="text" presStyleLbl="node1" presStyleIdx="1" presStyleCnt="3">
        <dgm:presLayoutVars>
          <dgm:bulletEnabled val="1"/>
        </dgm:presLayoutVars>
      </dgm:prSet>
      <dgm:spPr/>
      <dgm:t>
        <a:bodyPr/>
        <a:lstStyle/>
        <a:p>
          <a:endParaRPr lang="zh-TW" altLang="en-US"/>
        </a:p>
      </dgm:t>
    </dgm:pt>
    <dgm:pt modelId="{41C47C3D-3A1A-428B-9379-D1F33D49BA5E}" type="pres">
      <dgm:prSet presAssocID="{4BAF3F46-59FF-4BA8-A295-DA539B94B1B2}" presName="spacer" presStyleCnt="0"/>
      <dgm:spPr/>
    </dgm:pt>
    <dgm:pt modelId="{EC5D71BB-8DF2-4056-9468-A0C73872B13C}" type="pres">
      <dgm:prSet presAssocID="{15777B89-AC10-457D-B033-6704BD170666}" presName="comp" presStyleCnt="0"/>
      <dgm:spPr/>
    </dgm:pt>
    <dgm:pt modelId="{ABEB37C7-A370-4305-9D08-CA7BDA78EEA0}" type="pres">
      <dgm:prSet presAssocID="{15777B89-AC10-457D-B033-6704BD170666}" presName="box" presStyleLbl="node1" presStyleIdx="2" presStyleCnt="3"/>
      <dgm:spPr/>
      <dgm:t>
        <a:bodyPr/>
        <a:lstStyle/>
        <a:p>
          <a:endParaRPr lang="zh-TW" altLang="en-US"/>
        </a:p>
      </dgm:t>
    </dgm:pt>
    <dgm:pt modelId="{4BD70B67-DFE9-4F26-99F6-E10360AD96BB}" type="pres">
      <dgm:prSet presAssocID="{15777B89-AC10-457D-B033-6704BD170666}" presName="img"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43000" b="-43000"/>
          </a:stretch>
        </a:blipFill>
      </dgm:spPr>
      <dgm:t>
        <a:bodyPr/>
        <a:lstStyle/>
        <a:p>
          <a:endParaRPr lang="zh-TW" altLang="en-US"/>
        </a:p>
      </dgm:t>
    </dgm:pt>
    <dgm:pt modelId="{53CD71A1-9776-472B-A34B-C57EFDCBAABA}" type="pres">
      <dgm:prSet presAssocID="{15777B89-AC10-457D-B033-6704BD170666}" presName="text" presStyleLbl="node1" presStyleIdx="2" presStyleCnt="3">
        <dgm:presLayoutVars>
          <dgm:bulletEnabled val="1"/>
        </dgm:presLayoutVars>
      </dgm:prSet>
      <dgm:spPr/>
      <dgm:t>
        <a:bodyPr/>
        <a:lstStyle/>
        <a:p>
          <a:endParaRPr lang="zh-TW" altLang="en-US"/>
        </a:p>
      </dgm:t>
    </dgm:pt>
  </dgm:ptLst>
  <dgm:cxnLst>
    <dgm:cxn modelId="{671C2642-1569-4450-9D16-31E66485685E}" srcId="{657F2ED5-FB0B-430E-8D12-72CC929DC8EB}" destId="{15777B89-AC10-457D-B033-6704BD170666}" srcOrd="2" destOrd="0" parTransId="{520BE78F-D0AC-459B-AEF1-A5077CF22AA0}" sibTransId="{C16AC9AE-E6ED-4730-BB1A-9942336029DD}"/>
    <dgm:cxn modelId="{72E129ED-A07F-4D9F-ACAE-5B01E82C21B1}" srcId="{657F2ED5-FB0B-430E-8D12-72CC929DC8EB}" destId="{FC589DD5-7138-47F0-81E2-761640E45C61}" srcOrd="0" destOrd="0" parTransId="{3AEBD829-1783-4F71-AD8C-F38A6AB1C0EF}" sibTransId="{91B7924C-4D3C-43D6-A670-31BC1EAEF21E}"/>
    <dgm:cxn modelId="{01C03D9F-A36B-426F-A468-1662699BE915}" type="presOf" srcId="{15777B89-AC10-457D-B033-6704BD170666}" destId="{ABEB37C7-A370-4305-9D08-CA7BDA78EEA0}" srcOrd="0" destOrd="0" presId="urn:microsoft.com/office/officeart/2005/8/layout/vList4"/>
    <dgm:cxn modelId="{0C8729B1-5BCD-4C65-A757-5BC6F70F4FEE}" type="presOf" srcId="{FC589DD5-7138-47F0-81E2-761640E45C61}" destId="{5AA0ED50-0124-45E2-8ED7-362738585850}" srcOrd="1" destOrd="0" presId="urn:microsoft.com/office/officeart/2005/8/layout/vList4"/>
    <dgm:cxn modelId="{2D142F94-62D3-4D31-8410-C82734D97F30}" type="presOf" srcId="{E1C62C9B-E0EC-4E3D-8A81-54DE3DA415B2}" destId="{6E490081-A364-474B-AB4B-91F1B24F340F}" srcOrd="0" destOrd="0" presId="urn:microsoft.com/office/officeart/2005/8/layout/vList4"/>
    <dgm:cxn modelId="{EB25838B-DAF7-4C9C-844B-41A81D65BB51}" type="presOf" srcId="{E1C62C9B-E0EC-4E3D-8A81-54DE3DA415B2}" destId="{9D02FB04-0E17-40F0-8991-8122573D9A14}" srcOrd="1" destOrd="0" presId="urn:microsoft.com/office/officeart/2005/8/layout/vList4"/>
    <dgm:cxn modelId="{D8055FAC-3D2F-4F20-8D78-D0992596401F}" type="presOf" srcId="{15777B89-AC10-457D-B033-6704BD170666}" destId="{53CD71A1-9776-472B-A34B-C57EFDCBAABA}" srcOrd="1" destOrd="0" presId="urn:microsoft.com/office/officeart/2005/8/layout/vList4"/>
    <dgm:cxn modelId="{8496ED6C-F76D-4111-AFA4-78BD8948616B}" srcId="{657F2ED5-FB0B-430E-8D12-72CC929DC8EB}" destId="{E1C62C9B-E0EC-4E3D-8A81-54DE3DA415B2}" srcOrd="1" destOrd="0" parTransId="{C00A966C-AA04-4772-8140-8B74EADD5B52}" sibTransId="{4BAF3F46-59FF-4BA8-A295-DA539B94B1B2}"/>
    <dgm:cxn modelId="{7E38759A-BEA1-4E14-BA4D-E4E99C157E5A}" type="presOf" srcId="{657F2ED5-FB0B-430E-8D12-72CC929DC8EB}" destId="{DF867551-EA42-44C0-8CF0-F211EA643EA4}" srcOrd="0" destOrd="0" presId="urn:microsoft.com/office/officeart/2005/8/layout/vList4"/>
    <dgm:cxn modelId="{5C6A9A66-FF68-471D-AA68-6AE4D18DE176}" type="presOf" srcId="{FC589DD5-7138-47F0-81E2-761640E45C61}" destId="{30C5403C-5C33-4D92-ADB7-9E7BC130D41E}" srcOrd="0" destOrd="0" presId="urn:microsoft.com/office/officeart/2005/8/layout/vList4"/>
    <dgm:cxn modelId="{0EDAA8F7-3A0A-490A-92D4-FA672371DBA6}" type="presParOf" srcId="{DF867551-EA42-44C0-8CF0-F211EA643EA4}" destId="{359ACC04-FCBC-46F3-B46B-3A14D9C9EB70}" srcOrd="0" destOrd="0" presId="urn:microsoft.com/office/officeart/2005/8/layout/vList4"/>
    <dgm:cxn modelId="{3DEE1E1F-F673-4D21-9710-E06FCC02FEB1}" type="presParOf" srcId="{359ACC04-FCBC-46F3-B46B-3A14D9C9EB70}" destId="{30C5403C-5C33-4D92-ADB7-9E7BC130D41E}" srcOrd="0" destOrd="0" presId="urn:microsoft.com/office/officeart/2005/8/layout/vList4"/>
    <dgm:cxn modelId="{1A22932F-A0A2-4D8D-8E63-8A2203497E8B}" type="presParOf" srcId="{359ACC04-FCBC-46F3-B46B-3A14D9C9EB70}" destId="{BC7B6F31-2BDB-42A3-81C2-3A401ECE486E}" srcOrd="1" destOrd="0" presId="urn:microsoft.com/office/officeart/2005/8/layout/vList4"/>
    <dgm:cxn modelId="{B4B4AC71-7915-4DDD-B1DF-78044DAC4F1F}" type="presParOf" srcId="{359ACC04-FCBC-46F3-B46B-3A14D9C9EB70}" destId="{5AA0ED50-0124-45E2-8ED7-362738585850}" srcOrd="2" destOrd="0" presId="urn:microsoft.com/office/officeart/2005/8/layout/vList4"/>
    <dgm:cxn modelId="{3212EBDE-CB26-4EA7-9F14-51B94BB0C85D}" type="presParOf" srcId="{DF867551-EA42-44C0-8CF0-F211EA643EA4}" destId="{F5571342-DC1B-4634-9853-44D6FF350593}" srcOrd="1" destOrd="0" presId="urn:microsoft.com/office/officeart/2005/8/layout/vList4"/>
    <dgm:cxn modelId="{7F2FA3E7-A7A9-4086-ACF7-210AB90F0A6E}" type="presParOf" srcId="{DF867551-EA42-44C0-8CF0-F211EA643EA4}" destId="{5EBF5248-68F7-4FAC-8FF9-B8E75A780CFD}" srcOrd="2" destOrd="0" presId="urn:microsoft.com/office/officeart/2005/8/layout/vList4"/>
    <dgm:cxn modelId="{DE7E6C67-52DC-4CC8-A2ED-4230F6D26F71}" type="presParOf" srcId="{5EBF5248-68F7-4FAC-8FF9-B8E75A780CFD}" destId="{6E490081-A364-474B-AB4B-91F1B24F340F}" srcOrd="0" destOrd="0" presId="urn:microsoft.com/office/officeart/2005/8/layout/vList4"/>
    <dgm:cxn modelId="{5A90C230-CBA5-440C-B5D7-A8AEFC75D15A}" type="presParOf" srcId="{5EBF5248-68F7-4FAC-8FF9-B8E75A780CFD}" destId="{F563DCCC-309A-4F6B-8029-A60D59C33993}" srcOrd="1" destOrd="0" presId="urn:microsoft.com/office/officeart/2005/8/layout/vList4"/>
    <dgm:cxn modelId="{B3FEF856-4A67-4B9D-B08F-3C0673E4722A}" type="presParOf" srcId="{5EBF5248-68F7-4FAC-8FF9-B8E75A780CFD}" destId="{9D02FB04-0E17-40F0-8991-8122573D9A14}" srcOrd="2" destOrd="0" presId="urn:microsoft.com/office/officeart/2005/8/layout/vList4"/>
    <dgm:cxn modelId="{B49280EE-096D-4DDA-896D-760BFD4B8C12}" type="presParOf" srcId="{DF867551-EA42-44C0-8CF0-F211EA643EA4}" destId="{41C47C3D-3A1A-428B-9379-D1F33D49BA5E}" srcOrd="3" destOrd="0" presId="urn:microsoft.com/office/officeart/2005/8/layout/vList4"/>
    <dgm:cxn modelId="{59BB6E1F-5104-421A-A179-BE372FA8F05A}" type="presParOf" srcId="{DF867551-EA42-44C0-8CF0-F211EA643EA4}" destId="{EC5D71BB-8DF2-4056-9468-A0C73872B13C}" srcOrd="4" destOrd="0" presId="urn:microsoft.com/office/officeart/2005/8/layout/vList4"/>
    <dgm:cxn modelId="{35F4D36A-BCA8-4CDB-B67B-4A2D288D5437}" type="presParOf" srcId="{EC5D71BB-8DF2-4056-9468-A0C73872B13C}" destId="{ABEB37C7-A370-4305-9D08-CA7BDA78EEA0}" srcOrd="0" destOrd="0" presId="urn:microsoft.com/office/officeart/2005/8/layout/vList4"/>
    <dgm:cxn modelId="{AA3C8519-D6A6-456E-8E55-6261B6576B52}" type="presParOf" srcId="{EC5D71BB-8DF2-4056-9468-A0C73872B13C}" destId="{4BD70B67-DFE9-4F26-99F6-E10360AD96BB}" srcOrd="1" destOrd="0" presId="urn:microsoft.com/office/officeart/2005/8/layout/vList4"/>
    <dgm:cxn modelId="{B767B0A7-49C3-4474-B769-14EE3AC0FC04}" type="presParOf" srcId="{EC5D71BB-8DF2-4056-9468-A0C73872B13C}" destId="{53CD71A1-9776-472B-A34B-C57EFDCBAAB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F217C8-6AF6-459F-85F2-2F58790E2081}" type="doc">
      <dgm:prSet loTypeId="urn:microsoft.com/office/officeart/2005/8/layout/process4" loCatId="process" qsTypeId="urn:microsoft.com/office/officeart/2005/8/quickstyle/3d1" qsCatId="3D" csTypeId="urn:microsoft.com/office/officeart/2005/8/colors/colorful5" csCatId="colorful" phldr="1"/>
      <dgm:spPr/>
      <dgm:t>
        <a:bodyPr/>
        <a:lstStyle/>
        <a:p>
          <a:endParaRPr lang="zh-TW" altLang="en-US"/>
        </a:p>
      </dgm:t>
    </dgm:pt>
    <dgm:pt modelId="{15C1E5A4-285F-4EFC-9677-48294E10D093}">
      <dgm:prSet phldrT="[文字]"/>
      <dgm:spPr/>
      <dgm:t>
        <a:bodyPr/>
        <a:lstStyle/>
        <a:p>
          <a:r>
            <a:rPr lang="en-US" altLang="zh-TW" dirty="0" smtClean="0"/>
            <a:t>What is Machine Learning?</a:t>
          </a:r>
          <a:endParaRPr lang="zh-TW" altLang="en-US" dirty="0"/>
        </a:p>
      </dgm:t>
    </dgm:pt>
    <dgm:pt modelId="{04100691-D171-4E74-8C7B-F5A67AE821AC}" type="parTrans" cxnId="{4EBEF5DC-2750-489B-89DD-3B67CC37047A}">
      <dgm:prSet/>
      <dgm:spPr/>
      <dgm:t>
        <a:bodyPr/>
        <a:lstStyle/>
        <a:p>
          <a:endParaRPr lang="zh-TW" altLang="en-US"/>
        </a:p>
      </dgm:t>
    </dgm:pt>
    <dgm:pt modelId="{FA242A70-08AE-46F2-A3C2-1750B35107EA}" type="sibTrans" cxnId="{4EBEF5DC-2750-489B-89DD-3B67CC37047A}">
      <dgm:prSet/>
      <dgm:spPr/>
      <dgm:t>
        <a:bodyPr/>
        <a:lstStyle/>
        <a:p>
          <a:endParaRPr lang="zh-TW" altLang="en-US"/>
        </a:p>
      </dgm:t>
    </dgm:pt>
    <dgm:pt modelId="{89E838DE-494E-4FB9-96D2-AE76723395A6}">
      <dgm:prSet phldrT="[文字]"/>
      <dgm:spPr/>
      <dgm:t>
        <a:bodyPr/>
        <a:lstStyle/>
        <a:p>
          <a:r>
            <a:rPr lang="en-US" altLang="zh-TW" dirty="0" smtClean="0"/>
            <a:t>Deep Learning</a:t>
          </a:r>
          <a:endParaRPr lang="zh-TW" altLang="en-US" dirty="0"/>
        </a:p>
      </dgm:t>
    </dgm:pt>
    <dgm:pt modelId="{91A1DC7C-8E80-46D7-AAA3-68990BCA87B2}" type="parTrans" cxnId="{55D5265D-D82F-477B-96E9-4E29A547337D}">
      <dgm:prSet/>
      <dgm:spPr/>
      <dgm:t>
        <a:bodyPr/>
        <a:lstStyle/>
        <a:p>
          <a:endParaRPr lang="zh-TW" altLang="en-US"/>
        </a:p>
      </dgm:t>
    </dgm:pt>
    <dgm:pt modelId="{1065A067-3832-4D34-9C28-656B4166C1BB}" type="sibTrans" cxnId="{55D5265D-D82F-477B-96E9-4E29A547337D}">
      <dgm:prSet/>
      <dgm:spPr/>
      <dgm:t>
        <a:bodyPr/>
        <a:lstStyle/>
        <a:p>
          <a:endParaRPr lang="zh-TW" altLang="en-US"/>
        </a:p>
      </dgm:t>
    </dgm:pt>
    <dgm:pt modelId="{7187E80E-B5C4-4BFE-9F58-8F0E3CAB342D}">
      <dgm:prSet phldrT="[文字]"/>
      <dgm:spPr/>
      <dgm:t>
        <a:bodyPr/>
        <a:lstStyle/>
        <a:p>
          <a:r>
            <a:rPr lang="en-US" altLang="zh-TW" dirty="0" smtClean="0"/>
            <a:t>Structured Learning</a:t>
          </a:r>
          <a:endParaRPr lang="zh-TW" altLang="en-US" dirty="0"/>
        </a:p>
      </dgm:t>
    </dgm:pt>
    <dgm:pt modelId="{8C6D70D3-D602-4925-AD93-BBDF005D2AA7}" type="parTrans" cxnId="{98C5359B-FC00-47A0-AE1C-970B2950AEB8}">
      <dgm:prSet/>
      <dgm:spPr/>
      <dgm:t>
        <a:bodyPr/>
        <a:lstStyle/>
        <a:p>
          <a:endParaRPr lang="zh-TW" altLang="en-US"/>
        </a:p>
      </dgm:t>
    </dgm:pt>
    <dgm:pt modelId="{5CAF8DFF-181B-444A-8A41-5264473B24E9}" type="sibTrans" cxnId="{98C5359B-FC00-47A0-AE1C-970B2950AEB8}">
      <dgm:prSet/>
      <dgm:spPr/>
      <dgm:t>
        <a:bodyPr/>
        <a:lstStyle/>
        <a:p>
          <a:endParaRPr lang="zh-TW" altLang="en-US"/>
        </a:p>
      </dgm:t>
    </dgm:pt>
    <dgm:pt modelId="{BB66E85B-F234-4FA0-AD32-294997E36263}" type="pres">
      <dgm:prSet presAssocID="{41F217C8-6AF6-459F-85F2-2F58790E2081}" presName="Name0" presStyleCnt="0">
        <dgm:presLayoutVars>
          <dgm:dir/>
          <dgm:animLvl val="lvl"/>
          <dgm:resizeHandles val="exact"/>
        </dgm:presLayoutVars>
      </dgm:prSet>
      <dgm:spPr/>
      <dgm:t>
        <a:bodyPr/>
        <a:lstStyle/>
        <a:p>
          <a:endParaRPr lang="zh-TW" altLang="en-US"/>
        </a:p>
      </dgm:t>
    </dgm:pt>
    <dgm:pt modelId="{77A1D122-8EAC-448A-9142-78137FE4C179}" type="pres">
      <dgm:prSet presAssocID="{7187E80E-B5C4-4BFE-9F58-8F0E3CAB342D}" presName="boxAndChildren" presStyleCnt="0"/>
      <dgm:spPr/>
    </dgm:pt>
    <dgm:pt modelId="{9E2E90BE-25B1-4214-8D30-9E608074C5B8}" type="pres">
      <dgm:prSet presAssocID="{7187E80E-B5C4-4BFE-9F58-8F0E3CAB342D}" presName="parentTextBox" presStyleLbl="node1" presStyleIdx="0" presStyleCnt="3"/>
      <dgm:spPr/>
      <dgm:t>
        <a:bodyPr/>
        <a:lstStyle/>
        <a:p>
          <a:endParaRPr lang="zh-TW" altLang="en-US"/>
        </a:p>
      </dgm:t>
    </dgm:pt>
    <dgm:pt modelId="{E51423B8-3302-4518-8F0C-0F74E849A266}" type="pres">
      <dgm:prSet presAssocID="{1065A067-3832-4D34-9C28-656B4166C1BB}" presName="sp" presStyleCnt="0"/>
      <dgm:spPr/>
    </dgm:pt>
    <dgm:pt modelId="{DCADD242-E4A7-42EC-8873-414F54AE3CCD}" type="pres">
      <dgm:prSet presAssocID="{89E838DE-494E-4FB9-96D2-AE76723395A6}" presName="arrowAndChildren" presStyleCnt="0"/>
      <dgm:spPr/>
    </dgm:pt>
    <dgm:pt modelId="{49BC1CC0-B916-408F-8EDA-53DE35A539CA}" type="pres">
      <dgm:prSet presAssocID="{89E838DE-494E-4FB9-96D2-AE76723395A6}" presName="parentTextArrow" presStyleLbl="node1" presStyleIdx="1" presStyleCnt="3"/>
      <dgm:spPr/>
      <dgm:t>
        <a:bodyPr/>
        <a:lstStyle/>
        <a:p>
          <a:endParaRPr lang="zh-TW" altLang="en-US"/>
        </a:p>
      </dgm:t>
    </dgm:pt>
    <dgm:pt modelId="{D14D7FE3-B285-4C92-997E-BF4DAE476C96}" type="pres">
      <dgm:prSet presAssocID="{FA242A70-08AE-46F2-A3C2-1750B35107EA}" presName="sp" presStyleCnt="0"/>
      <dgm:spPr/>
    </dgm:pt>
    <dgm:pt modelId="{F9B1DF2B-08B4-4463-9B87-B09474278C71}" type="pres">
      <dgm:prSet presAssocID="{15C1E5A4-285F-4EFC-9677-48294E10D093}" presName="arrowAndChildren" presStyleCnt="0"/>
      <dgm:spPr/>
    </dgm:pt>
    <dgm:pt modelId="{64823506-229A-432A-B610-2A64DFBA5060}" type="pres">
      <dgm:prSet presAssocID="{15C1E5A4-285F-4EFC-9677-48294E10D093}" presName="parentTextArrow" presStyleLbl="node1" presStyleIdx="2" presStyleCnt="3"/>
      <dgm:spPr/>
      <dgm:t>
        <a:bodyPr/>
        <a:lstStyle/>
        <a:p>
          <a:endParaRPr lang="zh-TW" altLang="en-US"/>
        </a:p>
      </dgm:t>
    </dgm:pt>
  </dgm:ptLst>
  <dgm:cxnLst>
    <dgm:cxn modelId="{98C5359B-FC00-47A0-AE1C-970B2950AEB8}" srcId="{41F217C8-6AF6-459F-85F2-2F58790E2081}" destId="{7187E80E-B5C4-4BFE-9F58-8F0E3CAB342D}" srcOrd="2" destOrd="0" parTransId="{8C6D70D3-D602-4925-AD93-BBDF005D2AA7}" sibTransId="{5CAF8DFF-181B-444A-8A41-5264473B24E9}"/>
    <dgm:cxn modelId="{F6752221-6295-44B8-B8A3-0E708E2BBA96}" type="presOf" srcId="{89E838DE-494E-4FB9-96D2-AE76723395A6}" destId="{49BC1CC0-B916-408F-8EDA-53DE35A539CA}" srcOrd="0" destOrd="0" presId="urn:microsoft.com/office/officeart/2005/8/layout/process4"/>
    <dgm:cxn modelId="{55D5265D-D82F-477B-96E9-4E29A547337D}" srcId="{41F217C8-6AF6-459F-85F2-2F58790E2081}" destId="{89E838DE-494E-4FB9-96D2-AE76723395A6}" srcOrd="1" destOrd="0" parTransId="{91A1DC7C-8E80-46D7-AAA3-68990BCA87B2}" sibTransId="{1065A067-3832-4D34-9C28-656B4166C1BB}"/>
    <dgm:cxn modelId="{AE97B203-3736-4C6D-AD7C-C834E41EBD6C}" type="presOf" srcId="{41F217C8-6AF6-459F-85F2-2F58790E2081}" destId="{BB66E85B-F234-4FA0-AD32-294997E36263}" srcOrd="0" destOrd="0" presId="urn:microsoft.com/office/officeart/2005/8/layout/process4"/>
    <dgm:cxn modelId="{23C3BC7C-CC21-4DC6-BCD2-EBA055C4DACA}" type="presOf" srcId="{15C1E5A4-285F-4EFC-9677-48294E10D093}" destId="{64823506-229A-432A-B610-2A64DFBA5060}" srcOrd="0" destOrd="0" presId="urn:microsoft.com/office/officeart/2005/8/layout/process4"/>
    <dgm:cxn modelId="{0A627401-B21A-4357-897D-8CA6D5C02205}" type="presOf" srcId="{7187E80E-B5C4-4BFE-9F58-8F0E3CAB342D}" destId="{9E2E90BE-25B1-4214-8D30-9E608074C5B8}" srcOrd="0" destOrd="0" presId="urn:microsoft.com/office/officeart/2005/8/layout/process4"/>
    <dgm:cxn modelId="{4EBEF5DC-2750-489B-89DD-3B67CC37047A}" srcId="{41F217C8-6AF6-459F-85F2-2F58790E2081}" destId="{15C1E5A4-285F-4EFC-9677-48294E10D093}" srcOrd="0" destOrd="0" parTransId="{04100691-D171-4E74-8C7B-F5A67AE821AC}" sibTransId="{FA242A70-08AE-46F2-A3C2-1750B35107EA}"/>
    <dgm:cxn modelId="{3E6CE18D-9B1A-4028-818B-54A1E1AF49FC}" type="presParOf" srcId="{BB66E85B-F234-4FA0-AD32-294997E36263}" destId="{77A1D122-8EAC-448A-9142-78137FE4C179}" srcOrd="0" destOrd="0" presId="urn:microsoft.com/office/officeart/2005/8/layout/process4"/>
    <dgm:cxn modelId="{41926F42-F7B5-4F5A-97D1-FCC376921CB7}" type="presParOf" srcId="{77A1D122-8EAC-448A-9142-78137FE4C179}" destId="{9E2E90BE-25B1-4214-8D30-9E608074C5B8}" srcOrd="0" destOrd="0" presId="urn:microsoft.com/office/officeart/2005/8/layout/process4"/>
    <dgm:cxn modelId="{CC800010-FEA3-47F4-BF16-9E50C9E2DC4A}" type="presParOf" srcId="{BB66E85B-F234-4FA0-AD32-294997E36263}" destId="{E51423B8-3302-4518-8F0C-0F74E849A266}" srcOrd="1" destOrd="0" presId="urn:microsoft.com/office/officeart/2005/8/layout/process4"/>
    <dgm:cxn modelId="{E836488A-8F08-41AB-B1C5-2CA5996E48BE}" type="presParOf" srcId="{BB66E85B-F234-4FA0-AD32-294997E36263}" destId="{DCADD242-E4A7-42EC-8873-414F54AE3CCD}" srcOrd="2" destOrd="0" presId="urn:microsoft.com/office/officeart/2005/8/layout/process4"/>
    <dgm:cxn modelId="{2FAA2D50-F9BB-4237-AD76-D200DDD66F92}" type="presParOf" srcId="{DCADD242-E4A7-42EC-8873-414F54AE3CCD}" destId="{49BC1CC0-B916-408F-8EDA-53DE35A539CA}" srcOrd="0" destOrd="0" presId="urn:microsoft.com/office/officeart/2005/8/layout/process4"/>
    <dgm:cxn modelId="{8B193E4C-6CDD-44FA-A8D6-AB300D5A7F5D}" type="presParOf" srcId="{BB66E85B-F234-4FA0-AD32-294997E36263}" destId="{D14D7FE3-B285-4C92-997E-BF4DAE476C96}" srcOrd="3" destOrd="0" presId="urn:microsoft.com/office/officeart/2005/8/layout/process4"/>
    <dgm:cxn modelId="{78016419-0EF2-4F72-A93E-50BDCEE53D0C}" type="presParOf" srcId="{BB66E85B-F234-4FA0-AD32-294997E36263}" destId="{F9B1DF2B-08B4-4463-9B87-B09474278C71}" srcOrd="4" destOrd="0" presId="urn:microsoft.com/office/officeart/2005/8/layout/process4"/>
    <dgm:cxn modelId="{DB8DE61C-B18B-4C90-B3B9-F5FA659E141E}" type="presParOf" srcId="{F9B1DF2B-08B4-4463-9B87-B09474278C71}" destId="{64823506-229A-432A-B610-2A64DFBA506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1.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47.wmf"/><Relationship Id="rId3" Type="http://schemas.openxmlformats.org/officeDocument/2006/relationships/image" Target="../media/image37.wmf"/><Relationship Id="rId7" Type="http://schemas.openxmlformats.org/officeDocument/2006/relationships/image" Target="../media/image41.wmf"/><Relationship Id="rId12" Type="http://schemas.openxmlformats.org/officeDocument/2006/relationships/image" Target="../media/image46.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11" Type="http://schemas.openxmlformats.org/officeDocument/2006/relationships/image" Target="../media/image45.wmf"/><Relationship Id="rId5" Type="http://schemas.openxmlformats.org/officeDocument/2006/relationships/image" Target="../media/image39.wmf"/><Relationship Id="rId10" Type="http://schemas.openxmlformats.org/officeDocument/2006/relationships/image" Target="../media/image44.wmf"/><Relationship Id="rId4" Type="http://schemas.openxmlformats.org/officeDocument/2006/relationships/image" Target="../media/image38.wmf"/><Relationship Id="rId9" Type="http://schemas.openxmlformats.org/officeDocument/2006/relationships/image" Target="../media/image43.wmf"/><Relationship Id="rId14"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BA763-D2C8-4A26-B847-91BBDA4DBAA5}" type="datetimeFigureOut">
              <a:rPr lang="zh-TW" altLang="en-US" smtClean="0"/>
              <a:t>2015/3/6</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3BD28-75DF-4233-8F85-EE3A845FE6B6}" type="slidenum">
              <a:rPr lang="zh-TW" altLang="en-US" smtClean="0"/>
              <a:t>‹#›</a:t>
            </a:fld>
            <a:endParaRPr lang="zh-TW" altLang="en-US"/>
          </a:p>
        </p:txBody>
      </p:sp>
    </p:spTree>
    <p:extLst>
      <p:ext uri="{BB962C8B-B14F-4D97-AF65-F5344CB8AC3E}">
        <p14:creationId xmlns:p14="http://schemas.microsoft.com/office/powerpoint/2010/main" val="2359996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When you try to make such rules precise, It seems hopeless.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a:t>
            </a:fld>
            <a:endParaRPr lang="zh-TW" altLang="en-US"/>
          </a:p>
        </p:txBody>
      </p:sp>
    </p:spTree>
    <p:extLst>
      <p:ext uri="{BB962C8B-B14F-4D97-AF65-F5344CB8AC3E}">
        <p14:creationId xmlns:p14="http://schemas.microsoft.com/office/powerpoint/2010/main" val="360225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I am not very surprised.</a:t>
            </a:r>
            <a:endParaRPr lang="zh-TW" altLang="en-US" sz="1200" dirty="0" smtClean="0">
              <a:solidFill>
                <a:srgbClr val="0000FF"/>
              </a:solidFill>
            </a:endParaRPr>
          </a:p>
          <a:p>
            <a:r>
              <a:rPr lang="en-US" altLang="zh-TW" dirty="0" smtClean="0"/>
              <a:t>Give me enough neuron I</a:t>
            </a:r>
            <a:r>
              <a:rPr lang="zh-TW" altLang="en-US" baseline="0" dirty="0" smtClean="0"/>
              <a:t> </a:t>
            </a:r>
            <a:r>
              <a:rPr lang="en-US" altLang="zh-TW" baseline="0" dirty="0" smtClean="0"/>
              <a:t>can……</a:t>
            </a:r>
          </a:p>
          <a:p>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Deep structure can realize the same function in a simpler way (less neurons, less parameters) than shallow structure.</a:t>
            </a:r>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17</a:t>
            </a:fld>
            <a:endParaRPr lang="zh-TW" altLang="en-US"/>
          </a:p>
        </p:txBody>
      </p:sp>
    </p:spTree>
    <p:extLst>
      <p:ext uri="{BB962C8B-B14F-4D97-AF65-F5344CB8AC3E}">
        <p14:creationId xmlns:p14="http://schemas.microsoft.com/office/powerpoint/2010/main" val="324137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2006 -&gt; Initialization</a:t>
            </a:r>
          </a:p>
          <a:p>
            <a:r>
              <a:rPr lang="en-US" altLang="zh-TW" dirty="0" smtClean="0"/>
              <a:t>2009</a:t>
            </a:r>
            <a:r>
              <a:rPr lang="en-US" altLang="zh-TW" baseline="0" dirty="0" smtClean="0"/>
              <a:t> -&gt; GPU</a:t>
            </a:r>
          </a:p>
          <a:p>
            <a:r>
              <a:rPr lang="en-US" altLang="zh-TW" baseline="0" dirty="0" smtClean="0"/>
              <a:t>2011 -&gt; Speech recognition</a:t>
            </a:r>
          </a:p>
          <a:p>
            <a:r>
              <a:rPr lang="en-US" altLang="zh-TW" baseline="0" dirty="0" smtClean="0"/>
              <a:t>2012 -&gt; Google Brain -&gt; New York Time</a:t>
            </a:r>
          </a:p>
          <a:p>
            <a:r>
              <a:rPr lang="en-US" altLang="zh-TW" baseline="0" dirty="0" smtClean="0"/>
              <a:t>image competition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18</a:t>
            </a:fld>
            <a:endParaRPr lang="zh-TW" altLang="en-US"/>
          </a:p>
        </p:txBody>
      </p:sp>
    </p:spTree>
    <p:extLst>
      <p:ext uri="{BB962C8B-B14F-4D97-AF65-F5344CB8AC3E}">
        <p14:creationId xmlns:p14="http://schemas.microsoft.com/office/powerpoint/2010/main" val="1964660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HW1 + HW2</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19</a:t>
            </a:fld>
            <a:endParaRPr lang="zh-TW" altLang="en-US"/>
          </a:p>
        </p:txBody>
      </p:sp>
    </p:spTree>
    <p:extLst>
      <p:ext uri="{BB962C8B-B14F-4D97-AF65-F5344CB8AC3E}">
        <p14:creationId xmlns:p14="http://schemas.microsoft.com/office/powerpoint/2010/main" val="312075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If a function can be realized by deep structure, using a shallower structure would be more difficult</a:t>
            </a:r>
          </a:p>
          <a:p>
            <a:pPr lvl="1"/>
            <a:r>
              <a:rPr lang="en-US" altLang="zh-TW" sz="2800" dirty="0" smtClean="0"/>
              <a:t>That is, more neurons and thus more parameters.</a:t>
            </a:r>
          </a:p>
          <a:p>
            <a:r>
              <a:rPr lang="en-US" altLang="zh-TW" dirty="0" smtClean="0"/>
              <a:t>To realize the same function</a:t>
            </a:r>
          </a:p>
          <a:p>
            <a:pPr lvl="1"/>
            <a:r>
              <a:rPr lang="en-US" altLang="zh-TW" sz="2800" dirty="0" smtClean="0"/>
              <a:t>The neural network with deep structure is simpler</a:t>
            </a:r>
          </a:p>
          <a:p>
            <a:pPr lvl="1"/>
            <a:r>
              <a:rPr lang="en-US" altLang="zh-TW" sz="2800" dirty="0" smtClean="0"/>
              <a:t>Since the model is simpler, less training data is needed. </a:t>
            </a:r>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22</a:t>
            </a:fld>
            <a:endParaRPr lang="zh-TW" altLang="en-US"/>
          </a:p>
        </p:txBody>
      </p:sp>
    </p:spTree>
    <p:extLst>
      <p:ext uri="{BB962C8B-B14F-4D97-AF65-F5344CB8AC3E}">
        <p14:creationId xmlns:p14="http://schemas.microsoft.com/office/powerpoint/2010/main" val="250683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25</a:t>
            </a:fld>
            <a:endParaRPr lang="zh-TW" altLang="en-US"/>
          </a:p>
        </p:txBody>
      </p:sp>
    </p:spTree>
    <p:extLst>
      <p:ext uri="{BB962C8B-B14F-4D97-AF65-F5344CB8AC3E}">
        <p14:creationId xmlns:p14="http://schemas.microsoft.com/office/powerpoint/2010/main" val="1425959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27</a:t>
            </a:fld>
            <a:endParaRPr lang="zh-TW" altLang="en-US"/>
          </a:p>
        </p:txBody>
      </p:sp>
    </p:spTree>
    <p:extLst>
      <p:ext uri="{BB962C8B-B14F-4D97-AF65-F5344CB8AC3E}">
        <p14:creationId xmlns:p14="http://schemas.microsoft.com/office/powerpoint/2010/main" val="289338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Just name a few</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Take </a:t>
            </a:r>
            <a:r>
              <a:rPr lang="en-US" altLang="zh-TW" sz="1200" b="1" i="1" dirty="0" smtClean="0">
                <a:solidFill>
                  <a:srgbClr val="0000FF"/>
                </a:solidFill>
              </a:rPr>
              <a:t>human language processing </a:t>
            </a:r>
            <a:r>
              <a:rPr lang="en-US" altLang="zh-TW" sz="1200" dirty="0" smtClean="0">
                <a:solidFill>
                  <a:srgbClr val="0000FF"/>
                </a:solidFill>
              </a:rPr>
              <a:t>and </a:t>
            </a:r>
            <a:r>
              <a:rPr lang="en-US" altLang="zh-TW" sz="1200" b="1" i="1" dirty="0" smtClean="0">
                <a:solidFill>
                  <a:srgbClr val="0000FF"/>
                </a:solidFill>
              </a:rPr>
              <a:t>image processing</a:t>
            </a:r>
            <a:r>
              <a:rPr lang="en-US" altLang="zh-TW" sz="1200" dirty="0" smtClean="0">
                <a:solidFill>
                  <a:srgbClr val="0000FF"/>
                </a:solidFill>
              </a:rPr>
              <a:t> as examples</a:t>
            </a:r>
            <a:endParaRPr lang="zh-TW" altLang="en-US" sz="1200" dirty="0" smtClean="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32</a:t>
            </a:fld>
            <a:endParaRPr lang="zh-TW" altLang="en-US"/>
          </a:p>
        </p:txBody>
      </p:sp>
    </p:spTree>
    <p:extLst>
      <p:ext uri="{BB962C8B-B14F-4D97-AF65-F5344CB8AC3E}">
        <p14:creationId xmlns:p14="http://schemas.microsoft.com/office/powerpoint/2010/main" val="322032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34</a:t>
            </a:fld>
            <a:endParaRPr lang="zh-TW" altLang="en-US"/>
          </a:p>
        </p:txBody>
      </p:sp>
    </p:spTree>
    <p:extLst>
      <p:ext uri="{BB962C8B-B14F-4D97-AF65-F5344CB8AC3E}">
        <p14:creationId xmlns:p14="http://schemas.microsoft.com/office/powerpoint/2010/main" val="271185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HMM</a:t>
            </a:r>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35</a:t>
            </a:fld>
            <a:endParaRPr lang="zh-TW" altLang="en-US"/>
          </a:p>
        </p:txBody>
      </p:sp>
    </p:spTree>
    <p:extLst>
      <p:ext uri="{BB962C8B-B14F-4D97-AF65-F5344CB8AC3E}">
        <p14:creationId xmlns:p14="http://schemas.microsoft.com/office/powerpoint/2010/main" val="236829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Learning to rank</a:t>
            </a:r>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36</a:t>
            </a:fld>
            <a:endParaRPr lang="zh-TW" altLang="en-US"/>
          </a:p>
        </p:txBody>
      </p:sp>
    </p:spTree>
    <p:extLst>
      <p:ext uri="{BB962C8B-B14F-4D97-AF65-F5344CB8AC3E}">
        <p14:creationId xmlns:p14="http://schemas.microsoft.com/office/powerpoint/2010/main" val="139300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7</a:t>
            </a:fld>
            <a:endParaRPr lang="zh-TW" altLang="en-US"/>
          </a:p>
        </p:txBody>
      </p:sp>
    </p:spTree>
    <p:extLst>
      <p:ext uri="{BB962C8B-B14F-4D97-AF65-F5344CB8AC3E}">
        <p14:creationId xmlns:p14="http://schemas.microsoft.com/office/powerpoint/2010/main" val="3537539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Image Segmentation</a:t>
            </a:r>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37</a:t>
            </a:fld>
            <a:endParaRPr lang="zh-TW" altLang="en-US"/>
          </a:p>
        </p:txBody>
      </p:sp>
    </p:spTree>
    <p:extLst>
      <p:ext uri="{BB962C8B-B14F-4D97-AF65-F5344CB8AC3E}">
        <p14:creationId xmlns:p14="http://schemas.microsoft.com/office/powerpoint/2010/main" val="276686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http://msr-waypoint.com/en-us/um/people/pkohli/papers/skh_eccv08.pdf</a:t>
            </a:r>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38</a:t>
            </a:fld>
            <a:endParaRPr lang="zh-TW" altLang="en-US"/>
          </a:p>
        </p:txBody>
      </p:sp>
    </p:spTree>
    <p:extLst>
      <p:ext uri="{BB962C8B-B14F-4D97-AF65-F5344CB8AC3E}">
        <p14:creationId xmlns:p14="http://schemas.microsoft.com/office/powerpoint/2010/main" val="10884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Application?</a:t>
            </a:r>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40</a:t>
            </a:fld>
            <a:endParaRPr lang="zh-TW" altLang="en-US"/>
          </a:p>
        </p:txBody>
      </p:sp>
    </p:spTree>
    <p:extLst>
      <p:ext uri="{BB962C8B-B14F-4D97-AF65-F5344CB8AC3E}">
        <p14:creationId xmlns:p14="http://schemas.microsoft.com/office/powerpoint/2010/main" val="2597072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Hopefully,</a:t>
            </a:r>
            <a:r>
              <a:rPr lang="en-US" altLang="zh-TW" baseline="0" dirty="0" smtClean="0"/>
              <a:t> use new view to understand these approaches</a:t>
            </a:r>
            <a:endParaRPr lang="zh-TW" altLang="en-US" dirty="0"/>
          </a:p>
        </p:txBody>
      </p:sp>
      <p:sp>
        <p:nvSpPr>
          <p:cNvPr id="4" name="投影片編號版面配置區 3"/>
          <p:cNvSpPr>
            <a:spLocks noGrp="1"/>
          </p:cNvSpPr>
          <p:nvPr>
            <p:ph type="sldNum" sz="quarter" idx="10"/>
          </p:nvPr>
        </p:nvSpPr>
        <p:spPr/>
        <p:txBody>
          <a:bodyPr/>
          <a:lstStyle/>
          <a:p>
            <a:fld id="{BE6F74E8-D2D3-41D0-B360-93DC08162B57}" type="slidenum">
              <a:rPr lang="zh-TW" altLang="en-US" smtClean="0"/>
              <a:t>41</a:t>
            </a:fld>
            <a:endParaRPr lang="zh-TW" altLang="en-US"/>
          </a:p>
        </p:txBody>
      </p:sp>
    </p:spTree>
    <p:extLst>
      <p:ext uri="{BB962C8B-B14F-4D97-AF65-F5344CB8AC3E}">
        <p14:creationId xmlns:p14="http://schemas.microsoft.com/office/powerpoint/2010/main" val="1071506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http://techtalks.tv/talks/machine-learning-and-ai-via-brain-simulations/57862/</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http://blog.csdn.net/visionhack/article/details/10229657</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In each hemisphere of our brain, humans have a primary visual cortex, also known as V1, containing 140 million neurons, with tens of billions of connections between them. And yet human vision involves not just V1, but an entire series of visual cortices - V2, V3, V4, and V5 - doing progressively more complex image processing. We carry in our heads a supercomputer, tuned by evolution over hundreds of millions of years, and superbly adapted to understand the visual world. Recognizing handwritten digits isn't easy. Rather, we humans are stupendously, astoundingly good at making sense of what our eyes show us. But nearly all that work is done unconsciously. And so we don't usually appreciate how tough a problem our visual systems solve.</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45</a:t>
            </a:fld>
            <a:endParaRPr lang="zh-TW" altLang="en-US"/>
          </a:p>
        </p:txBody>
      </p:sp>
    </p:spTree>
    <p:extLst>
      <p:ext uri="{BB962C8B-B14F-4D97-AF65-F5344CB8AC3E}">
        <p14:creationId xmlns:p14="http://schemas.microsoft.com/office/powerpoint/2010/main" val="1930153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http://arxiv.org/pdf/1311.2901v3.pdf</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46</a:t>
            </a:fld>
            <a:endParaRPr lang="zh-TW" altLang="en-US"/>
          </a:p>
        </p:txBody>
      </p:sp>
    </p:spTree>
    <p:extLst>
      <p:ext uri="{BB962C8B-B14F-4D97-AF65-F5344CB8AC3E}">
        <p14:creationId xmlns:p14="http://schemas.microsoft.com/office/powerpoint/2010/main" val="285806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8</a:t>
            </a:fld>
            <a:endParaRPr lang="zh-TW" altLang="en-US"/>
          </a:p>
        </p:txBody>
      </p:sp>
    </p:spTree>
    <p:extLst>
      <p:ext uri="{BB962C8B-B14F-4D97-AF65-F5344CB8AC3E}">
        <p14:creationId xmlns:p14="http://schemas.microsoft.com/office/powerpoint/2010/main" val="195425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Play video games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FF0000"/>
                </a:solidFill>
              </a:rPr>
              <a:t>“Good” is not “Correct”</a:t>
            </a:r>
            <a:endParaRPr lang="zh-TW" altLang="en-US" sz="1200" dirty="0" smtClean="0">
              <a:solidFill>
                <a:srgbClr val="FF0000"/>
              </a:solidFill>
            </a:endParaRPr>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9</a:t>
            </a:fld>
            <a:endParaRPr lang="zh-TW" altLang="en-US"/>
          </a:p>
        </p:txBody>
      </p:sp>
    </p:spTree>
    <p:extLst>
      <p:ext uri="{BB962C8B-B14F-4D97-AF65-F5344CB8AC3E}">
        <p14:creationId xmlns:p14="http://schemas.microsoft.com/office/powerpoint/2010/main" val="264988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10</a:t>
            </a:fld>
            <a:endParaRPr lang="zh-TW" altLang="en-US"/>
          </a:p>
        </p:txBody>
      </p:sp>
    </p:spTree>
    <p:extLst>
      <p:ext uri="{BB962C8B-B14F-4D97-AF65-F5344CB8AC3E}">
        <p14:creationId xmlns:p14="http://schemas.microsoft.com/office/powerpoint/2010/main" val="244483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11</a:t>
            </a:fld>
            <a:endParaRPr lang="zh-TW" altLang="en-US"/>
          </a:p>
        </p:txBody>
      </p:sp>
    </p:spTree>
    <p:extLst>
      <p:ext uri="{BB962C8B-B14F-4D97-AF65-F5344CB8AC3E}">
        <p14:creationId xmlns:p14="http://schemas.microsoft.com/office/powerpoint/2010/main" val="255883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13</a:t>
            </a:fld>
            <a:endParaRPr lang="zh-TW" altLang="en-US"/>
          </a:p>
        </p:txBody>
      </p:sp>
    </p:spTree>
    <p:extLst>
      <p:ext uri="{BB962C8B-B14F-4D97-AF65-F5344CB8AC3E}">
        <p14:creationId xmlns:p14="http://schemas.microsoft.com/office/powerpoint/2010/main" val="33383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7F7F7F"/>
                </a:solidFill>
                <a:latin typeface="fira-sans"/>
              </a:rPr>
              <a:t>In the Google/Stanford paper from 2012 "Building High-level Features Using Large Scale Unsupervised Learning" - they achieved a 70% improvement in cat-detection technology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7F7F7F"/>
                </a:solidFill>
                <a:latin typeface="fira-sans"/>
              </a:rPr>
              <a:t>http://static.googleusercontent.com/media/research.google.com/zh-TW//archive/unsupervised_icml2012.pdf</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rgbClr val="7F7F7F"/>
              </a:solidFill>
              <a:latin typeface="fira-san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7F7F7F"/>
                </a:solidFill>
                <a:latin typeface="fira-sans"/>
              </a:rPr>
              <a:t>Google cats: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7F7F7F"/>
                </a:solidFill>
                <a:latin typeface="fira-sans"/>
              </a:rPr>
              <a:t>https://www.youtube.com/watch?v=-rIb_Meiylw</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solidFill>
                  <a:srgbClr val="7F7F7F"/>
                </a:solidFill>
                <a:latin typeface="fira-sans"/>
              </a:rPr>
              <a:t>http://www.nytimes.com/video/technology/personaltech/100000003519478/appsmart-modernize-your-meetings.html?playlistId=1194811622271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solidFill>
                <a:srgbClr val="7F7F7F"/>
              </a:solidFill>
              <a:latin typeface="fira-san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7F7F7F"/>
                </a:solidFill>
                <a:latin typeface="fira-sans"/>
              </a:rPr>
              <a:t>METAPHYSICAL - </a:t>
            </a:r>
            <a:r>
              <a:rPr lang="en-US" altLang="zh-TW" dirty="0" smtClean="0">
                <a:solidFill>
                  <a:srgbClr val="7F7F7F"/>
                </a:solidFill>
                <a:latin typeface="fira-sans"/>
              </a:rPr>
              <a:t>In looking at some of the research papers, and seeing the "Master Neuron" images of Cats and Faces - that wasn't any one cat or one face - I was struck by the parallels to Plato's Theory of Forms (Platonic realism is a philosophical term usually used to refer to the idea of realism regarding the existence of universals or abstract objects).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14</a:t>
            </a:fld>
            <a:endParaRPr lang="zh-TW" altLang="en-US"/>
          </a:p>
        </p:txBody>
      </p:sp>
    </p:spTree>
    <p:extLst>
      <p:ext uri="{BB962C8B-B14F-4D97-AF65-F5344CB8AC3E}">
        <p14:creationId xmlns:p14="http://schemas.microsoft.com/office/powerpoint/2010/main" val="246500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Deep learning refers to deep neuron networks</a:t>
            </a:r>
          </a:p>
          <a:p>
            <a:endParaRPr lang="en-US" altLang="zh-TW" dirty="0" smtClean="0"/>
          </a:p>
          <a:p>
            <a:r>
              <a:rPr lang="en-US" altLang="zh-TW" dirty="0" smtClean="0"/>
              <a:t>For each</a:t>
            </a:r>
            <a:r>
              <a:rPr lang="en-US" altLang="zh-TW" baseline="0" dirty="0" smtClean="0"/>
              <a:t> neuron, the input can be input or hidden</a:t>
            </a:r>
          </a:p>
          <a:p>
            <a:r>
              <a:rPr lang="en-US" altLang="zh-TW" baseline="0" dirty="0" smtClean="0"/>
              <a:t>Send information to next hidden or output</a:t>
            </a:r>
          </a:p>
          <a:p>
            <a:endParaRPr lang="en-US" altLang="zh-TW" baseline="0" dirty="0" smtClean="0"/>
          </a:p>
          <a:p>
            <a:r>
              <a:rPr lang="en-US" altLang="zh-TW" baseline="0" dirty="0" smtClean="0"/>
              <a:t>Given the input, how to compute the output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16</a:t>
            </a:fld>
            <a:endParaRPr lang="zh-TW" altLang="en-US"/>
          </a:p>
        </p:txBody>
      </p:sp>
    </p:spTree>
    <p:extLst>
      <p:ext uri="{BB962C8B-B14F-4D97-AF65-F5344CB8AC3E}">
        <p14:creationId xmlns:p14="http://schemas.microsoft.com/office/powerpoint/2010/main" val="404827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2613361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73754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66661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195805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2295153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2260500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84592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547838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416819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155307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5690837-FCE7-4B50-83F5-DD004169BD8A}" type="datetimeFigureOut">
              <a:rPr lang="zh-TW" altLang="en-US" smtClean="0"/>
              <a:t>2015/3/6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680990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90837-FCE7-4B50-83F5-DD004169BD8A}" type="datetimeFigureOut">
              <a:rPr lang="zh-TW" altLang="en-US" smtClean="0"/>
              <a:t>2015/3/6</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58676-7E27-4BE0-B2AE-8E24303ECF8C}" type="slidenum">
              <a:rPr lang="zh-TW" altLang="en-US" smtClean="0"/>
              <a:t>‹#›</a:t>
            </a:fld>
            <a:endParaRPr lang="zh-TW" altLang="en-US"/>
          </a:p>
        </p:txBody>
      </p:sp>
    </p:spTree>
    <p:extLst>
      <p:ext uri="{BB962C8B-B14F-4D97-AF65-F5344CB8AC3E}">
        <p14:creationId xmlns:p14="http://schemas.microsoft.com/office/powerpoint/2010/main" val="3693760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5.xml"/><Relationship Id="rId7" Type="http://schemas.openxmlformats.org/officeDocument/2006/relationships/image" Target="../media/image15.wmf"/><Relationship Id="rId12"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16.wmf"/></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0.wmf"/><Relationship Id="rId10" Type="http://schemas.openxmlformats.org/officeDocument/2006/relationships/image" Target="../media/image29.png"/><Relationship Id="rId4" Type="http://schemas.openxmlformats.org/officeDocument/2006/relationships/oleObject" Target="../embeddings/oleObject21.bin"/><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7.bin"/><Relationship Id="rId18" Type="http://schemas.openxmlformats.org/officeDocument/2006/relationships/image" Target="../media/image42.wmf"/><Relationship Id="rId26" Type="http://schemas.openxmlformats.org/officeDocument/2006/relationships/oleObject" Target="../embeddings/oleObject33.bin"/><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39.wmf"/><Relationship Id="rId17" Type="http://schemas.openxmlformats.org/officeDocument/2006/relationships/oleObject" Target="../embeddings/oleObject29.bin"/><Relationship Id="rId25" Type="http://schemas.openxmlformats.org/officeDocument/2006/relationships/image" Target="../media/image45.wmf"/><Relationship Id="rId2" Type="http://schemas.openxmlformats.org/officeDocument/2006/relationships/slideLayout" Target="../slideLayouts/slideLayout2.xml"/><Relationship Id="rId16" Type="http://schemas.openxmlformats.org/officeDocument/2006/relationships/image" Target="../media/image41.wmf"/><Relationship Id="rId20" Type="http://schemas.openxmlformats.org/officeDocument/2006/relationships/image" Target="../media/image43.wmf"/><Relationship Id="rId29" Type="http://schemas.openxmlformats.org/officeDocument/2006/relationships/image" Target="../media/image47.wmf"/><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26.bin"/><Relationship Id="rId24" Type="http://schemas.openxmlformats.org/officeDocument/2006/relationships/oleObject" Target="../embeddings/oleObject32.bin"/><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image" Target="../media/image49.png"/><Relationship Id="rId28" Type="http://schemas.openxmlformats.org/officeDocument/2006/relationships/oleObject" Target="../embeddings/oleObject34.bin"/><Relationship Id="rId10" Type="http://schemas.openxmlformats.org/officeDocument/2006/relationships/image" Target="../media/image38.wmf"/><Relationship Id="rId19" Type="http://schemas.openxmlformats.org/officeDocument/2006/relationships/oleObject" Target="../embeddings/oleObject30.bin"/><Relationship Id="rId31" Type="http://schemas.openxmlformats.org/officeDocument/2006/relationships/image" Target="../media/image48.wmf"/><Relationship Id="rId4" Type="http://schemas.openxmlformats.org/officeDocument/2006/relationships/image" Target="../media/image35.wmf"/><Relationship Id="rId9" Type="http://schemas.openxmlformats.org/officeDocument/2006/relationships/oleObject" Target="../embeddings/oleObject25.bin"/><Relationship Id="rId14" Type="http://schemas.openxmlformats.org/officeDocument/2006/relationships/image" Target="../media/image40.wmf"/><Relationship Id="rId22" Type="http://schemas.openxmlformats.org/officeDocument/2006/relationships/image" Target="../media/image44.wmf"/><Relationship Id="rId27" Type="http://schemas.openxmlformats.org/officeDocument/2006/relationships/image" Target="../media/image46.wmf"/><Relationship Id="rId30" Type="http://schemas.openxmlformats.org/officeDocument/2006/relationships/oleObject" Target="../embeddings/oleObject35.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54.wmf"/><Relationship Id="rId3" Type="http://schemas.openxmlformats.org/officeDocument/2006/relationships/notesSlide" Target="../notesSlides/notesSlide9.xml"/><Relationship Id="rId7" Type="http://schemas.openxmlformats.org/officeDocument/2006/relationships/image" Target="../media/image51.wmf"/><Relationship Id="rId12" Type="http://schemas.openxmlformats.org/officeDocument/2006/relationships/oleObject" Target="../embeddings/oleObject40.bin"/><Relationship Id="rId17" Type="http://schemas.openxmlformats.org/officeDocument/2006/relationships/image" Target="../media/image56.wmf"/><Relationship Id="rId2" Type="http://schemas.openxmlformats.org/officeDocument/2006/relationships/slideLayout" Target="../slideLayouts/slideLayout2.xml"/><Relationship Id="rId16" Type="http://schemas.openxmlformats.org/officeDocument/2006/relationships/oleObject" Target="../embeddings/oleObject42.bin"/><Relationship Id="rId1" Type="http://schemas.openxmlformats.org/officeDocument/2006/relationships/vmlDrawing" Target="../drawings/vmlDrawing8.vml"/><Relationship Id="rId6" Type="http://schemas.openxmlformats.org/officeDocument/2006/relationships/oleObject" Target="../embeddings/oleObject37.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52.wmf"/><Relationship Id="rId1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6.wmf"/><Relationship Id="rId5" Type="http://schemas.openxmlformats.org/officeDocument/2006/relationships/oleObject" Target="../embeddings/oleObject43.bin"/><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1.wmf"/><Relationship Id="rId11" Type="http://schemas.openxmlformats.org/officeDocument/2006/relationships/oleObject" Target="../embeddings/oleObject49.bin"/><Relationship Id="rId5" Type="http://schemas.openxmlformats.org/officeDocument/2006/relationships/oleObject" Target="../embeddings/oleObject45.bin"/><Relationship Id="rId10" Type="http://schemas.openxmlformats.org/officeDocument/2006/relationships/oleObject" Target="../embeddings/oleObject48.bin"/><Relationship Id="rId4" Type="http://schemas.openxmlformats.org/officeDocument/2006/relationships/image" Target="../media/image50.wmf"/><Relationship Id="rId9" Type="http://schemas.openxmlformats.org/officeDocument/2006/relationships/oleObject" Target="../embeddings/oleObject47.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13.xml"/><Relationship Id="rId7" Type="http://schemas.openxmlformats.org/officeDocument/2006/relationships/image" Target="../media/image51.wmf"/><Relationship Id="rId12"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1.bin"/><Relationship Id="rId11" Type="http://schemas.openxmlformats.org/officeDocument/2006/relationships/oleObject" Target="../embeddings/oleObject54.bin"/><Relationship Id="rId5" Type="http://schemas.openxmlformats.org/officeDocument/2006/relationships/image" Target="../media/image50.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63.png"/><Relationship Id="rId7"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7.bin"/><Relationship Id="rId5" Type="http://schemas.openxmlformats.org/officeDocument/2006/relationships/image" Target="../media/image60.wmf"/><Relationship Id="rId4" Type="http://schemas.openxmlformats.org/officeDocument/2006/relationships/oleObject" Target="../embeddings/oleObject56.bin"/><Relationship Id="rId9" Type="http://schemas.openxmlformats.org/officeDocument/2006/relationships/image" Target="../media/image62.w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5.wmf"/><Relationship Id="rId4" Type="http://schemas.openxmlformats.org/officeDocument/2006/relationships/oleObject" Target="../embeddings/oleObject59.bin"/></Relationships>
</file>

<file path=ppt/slides/_rels/slide33.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6.wmf"/><Relationship Id="rId5" Type="http://schemas.openxmlformats.org/officeDocument/2006/relationships/oleObject" Target="../embeddings/oleObject61.bin"/><Relationship Id="rId4" Type="http://schemas.openxmlformats.org/officeDocument/2006/relationships/image" Target="../media/image75.wmf"/><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17.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64.bin"/><Relationship Id="rId5" Type="http://schemas.openxmlformats.org/officeDocument/2006/relationships/image" Target="../media/image75.wmf"/><Relationship Id="rId4" Type="http://schemas.openxmlformats.org/officeDocument/2006/relationships/oleObject" Target="../embeddings/oleObject63.bin"/><Relationship Id="rId9" Type="http://schemas.openxmlformats.org/officeDocument/2006/relationships/image" Target="../media/image77.wmf"/></Relationships>
</file>

<file path=ppt/slides/_rels/slide35.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notesSlide" Target="../notesSlides/notesSlide18.xml"/><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wmf"/><Relationship Id="rId5" Type="http://schemas.openxmlformats.org/officeDocument/2006/relationships/oleObject" Target="../embeddings/oleObject66.bin"/><Relationship Id="rId10" Type="http://schemas.openxmlformats.org/officeDocument/2006/relationships/image" Target="../media/image77.wmf"/><Relationship Id="rId4" Type="http://schemas.openxmlformats.org/officeDocument/2006/relationships/image" Target="../media/image79.png"/><Relationship Id="rId9" Type="http://schemas.openxmlformats.org/officeDocument/2006/relationships/oleObject" Target="../embeddings/oleObject6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19.xml"/><Relationship Id="rId7" Type="http://schemas.openxmlformats.org/officeDocument/2006/relationships/image" Target="../media/image76.wmf"/><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70.bin"/><Relationship Id="rId11" Type="http://schemas.openxmlformats.org/officeDocument/2006/relationships/image" Target="../media/image81.png"/><Relationship Id="rId5" Type="http://schemas.openxmlformats.org/officeDocument/2006/relationships/image" Target="../media/image75.wmf"/><Relationship Id="rId10" Type="http://schemas.openxmlformats.org/officeDocument/2006/relationships/image" Target="../media/image80.png"/><Relationship Id="rId4" Type="http://schemas.openxmlformats.org/officeDocument/2006/relationships/oleObject" Target="../embeddings/oleObject69.bin"/><Relationship Id="rId9" Type="http://schemas.openxmlformats.org/officeDocument/2006/relationships/image" Target="../media/image77.wmf"/></Relationships>
</file>

<file path=ppt/slides/_rels/slide37.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notesSlide" Target="../notesSlides/notesSlide20.xml"/><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3.jpeg"/><Relationship Id="rId5" Type="http://schemas.openxmlformats.org/officeDocument/2006/relationships/image" Target="../media/image75.wmf"/><Relationship Id="rId10" Type="http://schemas.openxmlformats.org/officeDocument/2006/relationships/image" Target="../media/image77.wmf"/><Relationship Id="rId4" Type="http://schemas.openxmlformats.org/officeDocument/2006/relationships/oleObject" Target="../embeddings/oleObject72.bin"/><Relationship Id="rId9" Type="http://schemas.openxmlformats.org/officeDocument/2006/relationships/oleObject" Target="../embeddings/oleObject74.bin"/></Relationships>
</file>

<file path=ppt/slides/_rels/slide3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1.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6.bin"/><Relationship Id="rId11" Type="http://schemas.openxmlformats.org/officeDocument/2006/relationships/image" Target="../media/image85.png"/><Relationship Id="rId5" Type="http://schemas.openxmlformats.org/officeDocument/2006/relationships/image" Target="../media/image75.wmf"/><Relationship Id="rId10" Type="http://schemas.openxmlformats.org/officeDocument/2006/relationships/image" Target="../media/image77.wmf"/><Relationship Id="rId4" Type="http://schemas.openxmlformats.org/officeDocument/2006/relationships/oleObject" Target="../embeddings/oleObject75.bin"/><Relationship Id="rId9" Type="http://schemas.openxmlformats.org/officeDocument/2006/relationships/oleObject" Target="../embeddings/oleObject77.bin"/></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78.bin"/><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notesSlide" Target="../notesSlides/notesSlide22.xml"/><Relationship Id="rId7" Type="http://schemas.openxmlformats.org/officeDocument/2006/relationships/image" Target="../media/image76.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80.bin"/><Relationship Id="rId5" Type="http://schemas.openxmlformats.org/officeDocument/2006/relationships/image" Target="../media/image75.wmf"/><Relationship Id="rId10" Type="http://schemas.openxmlformats.org/officeDocument/2006/relationships/image" Target="../media/image89.png"/><Relationship Id="rId4" Type="http://schemas.openxmlformats.org/officeDocument/2006/relationships/oleObject" Target="../embeddings/oleObject79.bin"/><Relationship Id="rId9" Type="http://schemas.openxmlformats.org/officeDocument/2006/relationships/image" Target="../media/image77.wmf"/></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24.xml"/><Relationship Id="rId7" Type="http://schemas.openxmlformats.org/officeDocument/2006/relationships/oleObject" Target="../embeddings/oleObject83.bin"/><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50.wmf"/><Relationship Id="rId11" Type="http://schemas.openxmlformats.org/officeDocument/2006/relationships/image" Target="../media/image94.png"/><Relationship Id="rId5" Type="http://schemas.openxmlformats.org/officeDocument/2006/relationships/oleObject" Target="../embeddings/oleObject82.bin"/><Relationship Id="rId10" Type="http://schemas.openxmlformats.org/officeDocument/2006/relationships/image" Target="../media/image55.wmf"/><Relationship Id="rId4" Type="http://schemas.openxmlformats.org/officeDocument/2006/relationships/image" Target="../media/image93.png"/><Relationship Id="rId9" Type="http://schemas.openxmlformats.org/officeDocument/2006/relationships/oleObject" Target="../embeddings/oleObject84.bin"/></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9.wmf"/><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9.bin"/><Relationship Id="rId18" Type="http://schemas.openxmlformats.org/officeDocument/2006/relationships/oleObject" Target="../embeddings/oleObject11.bin"/><Relationship Id="rId3" Type="http://schemas.openxmlformats.org/officeDocument/2006/relationships/notesSlide" Target="../notesSlides/notesSlide2.xml"/><Relationship Id="rId21" Type="http://schemas.openxmlformats.org/officeDocument/2006/relationships/image" Target="../media/image18.wmf"/><Relationship Id="rId7" Type="http://schemas.openxmlformats.org/officeDocument/2006/relationships/oleObject" Target="../embeddings/oleObject6.bin"/><Relationship Id="rId12" Type="http://schemas.openxmlformats.org/officeDocument/2006/relationships/image" Target="../media/image14.wmf"/><Relationship Id="rId17" Type="http://schemas.openxmlformats.org/officeDocument/2006/relationships/image" Target="../media/image19.jpeg"/><Relationship Id="rId2" Type="http://schemas.openxmlformats.org/officeDocument/2006/relationships/slideLayout" Target="../slideLayouts/slideLayout2.xml"/><Relationship Id="rId16" Type="http://schemas.openxmlformats.org/officeDocument/2006/relationships/image" Target="../media/image16.wmf"/><Relationship Id="rId20"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3.wmf"/><Relationship Id="rId19" Type="http://schemas.openxmlformats.org/officeDocument/2006/relationships/image" Target="../media/image17.wmf"/><Relationship Id="rId4" Type="http://schemas.openxmlformats.org/officeDocument/2006/relationships/image" Target="../media/image7.jpg"/><Relationship Id="rId9" Type="http://schemas.openxmlformats.org/officeDocument/2006/relationships/oleObject" Target="../embeddings/oleObject7.bin"/><Relationship Id="rId14" Type="http://schemas.openxmlformats.org/officeDocument/2006/relationships/image" Target="../media/image15.wmf"/><Relationship Id="rId22"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4.bin"/><Relationship Id="rId5" Type="http://schemas.openxmlformats.org/officeDocument/2006/relationships/image" Target="../media/image20.wmf"/><Relationship Id="rId4" Type="http://schemas.openxmlformats.org/officeDocument/2006/relationships/oleObject" Target="../embeddings/oleObject13.bin"/><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4.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6.bin"/><Relationship Id="rId5" Type="http://schemas.openxmlformats.org/officeDocument/2006/relationships/image" Target="../media/image20.wmf"/><Relationship Id="rId4" Type="http://schemas.openxmlformats.org/officeDocument/2006/relationships/oleObject" Target="../embeddings/oleObject15.bin"/><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solidFill>
                  <a:srgbClr val="0000FF"/>
                </a:solidFill>
              </a:rPr>
              <a:t/>
            </a:r>
            <a:br>
              <a:rPr lang="en-US" altLang="zh-TW" dirty="0">
                <a:solidFill>
                  <a:srgbClr val="0000FF"/>
                </a:solidFill>
              </a:rPr>
            </a:br>
            <a:r>
              <a:rPr lang="en-US" altLang="zh-TW" dirty="0"/>
              <a:t>Machine Learning</a:t>
            </a:r>
            <a:br>
              <a:rPr lang="en-US" altLang="zh-TW" dirty="0"/>
            </a:br>
            <a:r>
              <a:rPr lang="en-US" altLang="zh-TW" sz="4900" dirty="0">
                <a:solidFill>
                  <a:srgbClr val="0000FF"/>
                </a:solidFill>
              </a:rPr>
              <a:t>and having it deep and structured</a:t>
            </a:r>
            <a:endParaRPr lang="zh-TW" altLang="en-US" sz="4900" dirty="0">
              <a:solidFill>
                <a:srgbClr val="0000FF"/>
              </a:solidFill>
            </a:endParaRPr>
          </a:p>
        </p:txBody>
      </p:sp>
      <p:sp>
        <p:nvSpPr>
          <p:cNvPr id="3" name="副標題 2"/>
          <p:cNvSpPr>
            <a:spLocks noGrp="1"/>
          </p:cNvSpPr>
          <p:nvPr>
            <p:ph type="subTitle" idx="1"/>
          </p:nvPr>
        </p:nvSpPr>
        <p:spPr/>
        <p:txBody>
          <a:bodyPr>
            <a:normAutofit/>
          </a:bodyPr>
          <a:lstStyle/>
          <a:p>
            <a:r>
              <a:rPr lang="en-US" altLang="zh-TW" sz="4800" dirty="0" smtClean="0">
                <a:solidFill>
                  <a:srgbClr val="0000FF"/>
                </a:solidFill>
              </a:rPr>
              <a:t>Introduction</a:t>
            </a:r>
            <a:endParaRPr lang="zh-TW" altLang="en-US" sz="4800" dirty="0">
              <a:solidFill>
                <a:srgbClr val="0000FF"/>
              </a:solidFill>
            </a:endParaRPr>
          </a:p>
        </p:txBody>
      </p:sp>
    </p:spTree>
    <p:extLst>
      <p:ext uri="{BB962C8B-B14F-4D97-AF65-F5344CB8AC3E}">
        <p14:creationId xmlns:p14="http://schemas.microsoft.com/office/powerpoint/2010/main" val="604197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Learning</a:t>
            </a:r>
            <a:endParaRPr lang="zh-TW" altLang="en-US" dirty="0"/>
          </a:p>
        </p:txBody>
      </p:sp>
      <p:sp>
        <p:nvSpPr>
          <p:cNvPr id="4" name="圓角矩形 3"/>
          <p:cNvSpPr/>
          <p:nvPr/>
        </p:nvSpPr>
        <p:spPr>
          <a:xfrm>
            <a:off x="1591175" y="3533057"/>
            <a:ext cx="2069432"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Training:</a:t>
            </a:r>
          </a:p>
          <a:p>
            <a:pPr algn="ctr"/>
            <a:r>
              <a:rPr lang="en-US" altLang="zh-TW" sz="2400" dirty="0" smtClean="0"/>
              <a:t>Pick the best Function f</a:t>
            </a:r>
            <a:r>
              <a:rPr lang="en-US" altLang="zh-TW" sz="2400" baseline="30000" dirty="0" smtClean="0"/>
              <a:t>*</a:t>
            </a:r>
          </a:p>
        </p:txBody>
      </p:sp>
      <p:sp>
        <p:nvSpPr>
          <p:cNvPr id="5" name="圓柱 4"/>
          <p:cNvSpPr/>
          <p:nvPr/>
        </p:nvSpPr>
        <p:spPr>
          <a:xfrm>
            <a:off x="1807743" y="5081489"/>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Training</a:t>
            </a:r>
          </a:p>
          <a:p>
            <a:pPr algn="ctr"/>
            <a:r>
              <a:rPr lang="en-US" altLang="zh-TW" sz="2400" dirty="0" smtClean="0"/>
              <a:t>Data</a:t>
            </a:r>
            <a:endParaRPr lang="zh-TW" altLang="en-US" sz="2400" dirty="0"/>
          </a:p>
        </p:txBody>
      </p:sp>
      <p:sp>
        <p:nvSpPr>
          <p:cNvPr id="6" name="圓柱 5"/>
          <p:cNvSpPr/>
          <p:nvPr/>
        </p:nvSpPr>
        <p:spPr>
          <a:xfrm>
            <a:off x="1823785" y="1901648"/>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Model</a:t>
            </a:r>
            <a:endParaRPr lang="zh-TW" altLang="en-US" sz="2400" dirty="0"/>
          </a:p>
        </p:txBody>
      </p:sp>
      <p:sp>
        <p:nvSpPr>
          <p:cNvPr id="7" name="圓角矩形 6"/>
          <p:cNvSpPr/>
          <p:nvPr/>
        </p:nvSpPr>
        <p:spPr>
          <a:xfrm>
            <a:off x="5754102" y="352190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Testing:</a:t>
            </a:r>
          </a:p>
          <a:p>
            <a:pPr algn="ctr"/>
            <a:endParaRPr lang="en-US" altLang="zh-TW" sz="2400" dirty="0"/>
          </a:p>
        </p:txBody>
      </p:sp>
      <p:sp>
        <p:nvSpPr>
          <p:cNvPr id="11" name="文字方塊 10"/>
          <p:cNvSpPr txBox="1"/>
          <p:nvPr/>
        </p:nvSpPr>
        <p:spPr>
          <a:xfrm>
            <a:off x="3444038" y="1862459"/>
            <a:ext cx="2390274" cy="830997"/>
          </a:xfrm>
          <a:prstGeom prst="rect">
            <a:avLst/>
          </a:prstGeom>
          <a:noFill/>
        </p:spPr>
        <p:txBody>
          <a:bodyPr wrap="square" rtlCol="0">
            <a:spAutoFit/>
          </a:bodyPr>
          <a:lstStyle/>
          <a:p>
            <a:r>
              <a:rPr lang="en-US" altLang="zh-TW" sz="2400" dirty="0"/>
              <a:t>Hypothesis Function  Set</a:t>
            </a:r>
            <a:endParaRPr lang="zh-TW" altLang="en-US" sz="2400" dirty="0"/>
          </a:p>
        </p:txBody>
      </p:sp>
      <p:graphicFrame>
        <p:nvGraphicFramePr>
          <p:cNvPr id="15" name="Object 12"/>
          <p:cNvGraphicFramePr>
            <a:graphicFrameLocks noChangeAspect="1"/>
          </p:cNvGraphicFramePr>
          <p:nvPr>
            <p:extLst/>
          </p:nvPr>
        </p:nvGraphicFramePr>
        <p:xfrm>
          <a:off x="3561597" y="2562633"/>
          <a:ext cx="1109662" cy="461962"/>
        </p:xfrm>
        <a:graphic>
          <a:graphicData uri="http://schemas.openxmlformats.org/presentationml/2006/ole">
            <mc:AlternateContent xmlns:mc="http://schemas.openxmlformats.org/markup-compatibility/2006">
              <mc:Choice xmlns:v="urn:schemas-microsoft-com:vml" Requires="v">
                <p:oleObj spid="_x0000_s4660" name="方程式" r:id="rId4" imgW="520560" imgH="215640" progId="Equation.3">
                  <p:embed/>
                </p:oleObj>
              </mc:Choice>
              <mc:Fallback>
                <p:oleObj name="方程式" r:id="rId4" imgW="520560" imgH="215640" progId="Equation.3">
                  <p:embed/>
                  <p:pic>
                    <p:nvPicPr>
                      <p:cNvPr id="0" name=""/>
                      <p:cNvPicPr>
                        <a:picLocks noChangeAspect="1" noChangeArrowheads="1"/>
                      </p:cNvPicPr>
                      <p:nvPr/>
                    </p:nvPicPr>
                    <p:blipFill>
                      <a:blip r:embed="rId5"/>
                      <a:srcRect/>
                      <a:stretch>
                        <a:fillRect/>
                      </a:stretch>
                    </p:blipFill>
                    <p:spPr bwMode="auto">
                      <a:xfrm>
                        <a:off x="3561597" y="2562633"/>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4454565" y="4217072"/>
          <a:ext cx="433387" cy="488950"/>
        </p:xfrm>
        <a:graphic>
          <a:graphicData uri="http://schemas.openxmlformats.org/presentationml/2006/ole">
            <mc:AlternateContent xmlns:mc="http://schemas.openxmlformats.org/markup-compatibility/2006">
              <mc:Choice xmlns:v="urn:schemas-microsoft-com:vml" Requires="v">
                <p:oleObj spid="_x0000_s4661" name="方程式" r:id="rId6" imgW="203040" imgH="228600" progId="Equation.3">
                  <p:embed/>
                </p:oleObj>
              </mc:Choice>
              <mc:Fallback>
                <p:oleObj name="方程式" r:id="rId6" imgW="203040" imgH="228600" progId="Equation.3">
                  <p:embed/>
                  <p:pic>
                    <p:nvPicPr>
                      <p:cNvPr id="0" name=""/>
                      <p:cNvPicPr>
                        <a:picLocks noChangeAspect="1" noChangeArrowheads="1"/>
                      </p:cNvPicPr>
                      <p:nvPr/>
                    </p:nvPicPr>
                    <p:blipFill>
                      <a:blip r:embed="rId7"/>
                      <a:srcRect/>
                      <a:stretch>
                        <a:fillRect/>
                      </a:stretch>
                    </p:blipFill>
                    <p:spPr bwMode="auto">
                      <a:xfrm>
                        <a:off x="4454565" y="4217072"/>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6"/>
          <p:cNvSpPr txBox="1"/>
          <p:nvPr/>
        </p:nvSpPr>
        <p:spPr>
          <a:xfrm>
            <a:off x="3660607" y="3376418"/>
            <a:ext cx="1964366" cy="830997"/>
          </a:xfrm>
          <a:prstGeom prst="rect">
            <a:avLst/>
          </a:prstGeom>
          <a:noFill/>
        </p:spPr>
        <p:txBody>
          <a:bodyPr wrap="square" rtlCol="0">
            <a:spAutoFit/>
          </a:bodyPr>
          <a:lstStyle/>
          <a:p>
            <a:pPr algn="ctr"/>
            <a:r>
              <a:rPr lang="en-US" altLang="zh-TW" sz="2400" dirty="0" smtClean="0"/>
              <a:t>“Best” Function</a:t>
            </a:r>
            <a:endParaRPr lang="zh-TW" altLang="en-US" sz="2400" dirty="0"/>
          </a:p>
        </p:txBody>
      </p:sp>
      <p:cxnSp>
        <p:nvCxnSpPr>
          <p:cNvPr id="19" name="直線單箭頭接點 18"/>
          <p:cNvCxnSpPr/>
          <p:nvPr/>
        </p:nvCxnSpPr>
        <p:spPr>
          <a:xfrm flipV="1">
            <a:off x="2646947" y="4639961"/>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p:cNvCxnSpPr/>
          <p:nvPr/>
        </p:nvCxnSpPr>
        <p:spPr>
          <a:xfrm flipV="1">
            <a:off x="6793831" y="467204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p:nvPr/>
        </p:nvCxnSpPr>
        <p:spPr>
          <a:xfrm flipV="1">
            <a:off x="6769769" y="2740724"/>
            <a:ext cx="0" cy="7811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p:cNvCxnSpPr/>
          <p:nvPr/>
        </p:nvCxnSpPr>
        <p:spPr>
          <a:xfrm>
            <a:off x="2646947" y="3024595"/>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p:nvPr/>
        </p:nvCxnSpPr>
        <p:spPr>
          <a:xfrm>
            <a:off x="3676649" y="4207415"/>
            <a:ext cx="20774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33" name="Object 12"/>
          <p:cNvGraphicFramePr>
            <a:graphicFrameLocks noChangeAspect="1"/>
          </p:cNvGraphicFramePr>
          <p:nvPr>
            <p:extLst/>
          </p:nvPr>
        </p:nvGraphicFramePr>
        <p:xfrm>
          <a:off x="6094413" y="4078288"/>
          <a:ext cx="1487487" cy="488950"/>
        </p:xfrm>
        <a:graphic>
          <a:graphicData uri="http://schemas.openxmlformats.org/presentationml/2006/ole">
            <mc:AlternateContent xmlns:mc="http://schemas.openxmlformats.org/markup-compatibility/2006">
              <mc:Choice xmlns:v="urn:schemas-microsoft-com:vml" Requires="v">
                <p:oleObj spid="_x0000_s4662" name="方程式" r:id="rId8" imgW="698400" imgH="228600" progId="Equation.3">
                  <p:embed/>
                </p:oleObj>
              </mc:Choice>
              <mc:Fallback>
                <p:oleObj name="方程式" r:id="rId8" imgW="698400" imgH="228600" progId="Equation.3">
                  <p:embed/>
                  <p:pic>
                    <p:nvPicPr>
                      <p:cNvPr id="0" name=""/>
                      <p:cNvPicPr>
                        <a:picLocks noChangeAspect="1" noChangeArrowheads="1"/>
                      </p:cNvPicPr>
                      <p:nvPr/>
                    </p:nvPicPr>
                    <p:blipFill>
                      <a:blip r:embed="rId9"/>
                      <a:srcRect/>
                      <a:stretch>
                        <a:fillRect/>
                      </a:stretch>
                    </p:blipFill>
                    <p:spPr bwMode="auto">
                      <a:xfrm>
                        <a:off x="6094413" y="4078288"/>
                        <a:ext cx="14874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nvPr>
        </p:nvGraphicFramePr>
        <p:xfrm>
          <a:off x="1935163" y="6221413"/>
          <a:ext cx="1381125" cy="488950"/>
        </p:xfrm>
        <a:graphic>
          <a:graphicData uri="http://schemas.openxmlformats.org/presentationml/2006/ole">
            <mc:AlternateContent xmlns:mc="http://schemas.openxmlformats.org/markup-compatibility/2006">
              <mc:Choice xmlns:v="urn:schemas-microsoft-com:vml" Requires="v">
                <p:oleObj spid="_x0000_s4663" name="方程式" r:id="rId10" imgW="647640" imgH="228600" progId="Equation.3">
                  <p:embed/>
                </p:oleObj>
              </mc:Choice>
              <mc:Fallback>
                <p:oleObj name="方程式" r:id="rId10" imgW="647640" imgH="228600" progId="Equation.3">
                  <p:embed/>
                  <p:pic>
                    <p:nvPicPr>
                      <p:cNvPr id="0" name=""/>
                      <p:cNvPicPr>
                        <a:picLocks noChangeAspect="1" noChangeArrowheads="1"/>
                      </p:cNvPicPr>
                      <p:nvPr/>
                    </p:nvPicPr>
                    <p:blipFill>
                      <a:blip r:embed="rId11"/>
                      <a:srcRect/>
                      <a:stretch>
                        <a:fillRect/>
                      </a:stretch>
                    </p:blipFill>
                    <p:spPr bwMode="auto">
                      <a:xfrm>
                        <a:off x="1935163" y="6221413"/>
                        <a:ext cx="13811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3460080" y="5211421"/>
            <a:ext cx="1687770" cy="830997"/>
          </a:xfrm>
          <a:prstGeom prst="rect">
            <a:avLst/>
          </a:prstGeom>
          <a:noFill/>
        </p:spPr>
        <p:txBody>
          <a:bodyPr wrap="square" rtlCol="0">
            <a:spAutoFit/>
          </a:bodyPr>
          <a:lstStyle/>
          <a:p>
            <a:r>
              <a:rPr lang="en-US" altLang="zh-TW" sz="2400" dirty="0" smtClean="0">
                <a:solidFill>
                  <a:srgbClr val="0000FF"/>
                </a:solidFill>
              </a:rPr>
              <a:t>know how good f(x) is</a:t>
            </a:r>
            <a:endParaRPr lang="zh-TW" altLang="en-US" sz="2400" dirty="0">
              <a:solidFill>
                <a:srgbClr val="0000FF"/>
              </a:solidFill>
            </a:endParaRPr>
          </a:p>
        </p:txBody>
      </p:sp>
      <p:sp>
        <p:nvSpPr>
          <p:cNvPr id="24" name="文字方塊 23"/>
          <p:cNvSpPr txBox="1"/>
          <p:nvPr/>
        </p:nvSpPr>
        <p:spPr>
          <a:xfrm>
            <a:off x="6443637" y="5398235"/>
            <a:ext cx="2004945" cy="461665"/>
          </a:xfrm>
          <a:prstGeom prst="rect">
            <a:avLst/>
          </a:prstGeom>
          <a:noFill/>
        </p:spPr>
        <p:txBody>
          <a:bodyPr wrap="square" rtlCol="0">
            <a:spAutoFit/>
          </a:bodyPr>
          <a:lstStyle/>
          <a:p>
            <a:pPr algn="ctr"/>
            <a:r>
              <a:rPr lang="en-US" altLang="zh-TW" sz="2400" dirty="0" smtClean="0"/>
              <a:t>:  x’</a:t>
            </a:r>
            <a:r>
              <a:rPr lang="zh-TW" altLang="en-US" sz="2400" dirty="0" smtClean="0"/>
              <a:t> </a:t>
            </a:r>
            <a:r>
              <a:rPr lang="en-US" altLang="zh-TW" sz="2400" dirty="0" smtClean="0"/>
              <a:t>=</a:t>
            </a:r>
            <a:r>
              <a:rPr lang="zh-TW" altLang="en-US" sz="2400" dirty="0" smtClean="0"/>
              <a:t> </a:t>
            </a:r>
            <a:r>
              <a:rPr lang="en-US" altLang="zh-TW" sz="2400" dirty="0" smtClean="0"/>
              <a:t>“hello” </a:t>
            </a:r>
            <a:endParaRPr lang="zh-TW" altLang="en-US" sz="2400" dirty="0"/>
          </a:p>
        </p:txBody>
      </p:sp>
      <p:pic>
        <p:nvPicPr>
          <p:cNvPr id="26" name="Picture 8" descr="http://mr.ee.ntu.edu.tw/lib/exe/fetch.php?cache=&amp;media=pub:fmri:%E7%AC%91%E8%87%89.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24682" y="5111512"/>
            <a:ext cx="915888" cy="92038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p:cNvSpPr txBox="1"/>
          <p:nvPr/>
        </p:nvSpPr>
        <p:spPr>
          <a:xfrm>
            <a:off x="5803440" y="1946482"/>
            <a:ext cx="2069432" cy="830997"/>
          </a:xfrm>
          <a:prstGeom prst="rect">
            <a:avLst/>
          </a:prstGeom>
          <a:noFill/>
        </p:spPr>
        <p:txBody>
          <a:bodyPr wrap="square" rtlCol="0">
            <a:spAutoFit/>
          </a:bodyPr>
          <a:lstStyle/>
          <a:p>
            <a:pPr algn="ctr"/>
            <a:r>
              <a:rPr lang="en-US" altLang="zh-TW" sz="2400" dirty="0" smtClean="0"/>
              <a:t>Machine: </a:t>
            </a:r>
          </a:p>
          <a:p>
            <a:pPr algn="ctr"/>
            <a:r>
              <a:rPr lang="en-US" altLang="zh-TW" sz="2400" dirty="0" smtClean="0"/>
              <a:t>y’ = “hi” </a:t>
            </a:r>
            <a:endParaRPr lang="zh-TW" altLang="en-US" sz="2400" dirty="0"/>
          </a:p>
        </p:txBody>
      </p:sp>
      <p:sp>
        <p:nvSpPr>
          <p:cNvPr id="29" name="文字方塊 28"/>
          <p:cNvSpPr txBox="1"/>
          <p:nvPr/>
        </p:nvSpPr>
        <p:spPr>
          <a:xfrm>
            <a:off x="3459789" y="6199940"/>
            <a:ext cx="2164893" cy="461665"/>
          </a:xfrm>
          <a:prstGeom prst="rect">
            <a:avLst/>
          </a:prstGeom>
          <a:noFill/>
        </p:spPr>
        <p:txBody>
          <a:bodyPr wrap="square" rtlCol="0">
            <a:spAutoFit/>
          </a:bodyPr>
          <a:lstStyle/>
          <a:p>
            <a:r>
              <a:rPr lang="en-US" altLang="zh-TW" sz="2400" dirty="0" smtClean="0">
                <a:solidFill>
                  <a:srgbClr val="FF0000"/>
                </a:solidFill>
              </a:rPr>
              <a:t>No labels</a:t>
            </a:r>
            <a:endParaRPr lang="zh-TW" altLang="en-US" sz="2400" dirty="0">
              <a:solidFill>
                <a:srgbClr val="FF0000"/>
              </a:solidFill>
            </a:endParaRPr>
          </a:p>
        </p:txBody>
      </p:sp>
    </p:spTree>
    <p:extLst>
      <p:ext uri="{BB962C8B-B14F-4D97-AF65-F5344CB8AC3E}">
        <p14:creationId xmlns:p14="http://schemas.microsoft.com/office/powerpoint/2010/main" val="384956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24"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Unsupervised Learning</a:t>
            </a:r>
            <a:endParaRPr lang="zh-TW" altLang="en-US" dirty="0"/>
          </a:p>
        </p:txBody>
      </p:sp>
      <p:sp>
        <p:nvSpPr>
          <p:cNvPr id="5" name="圓柱 4"/>
          <p:cNvSpPr/>
          <p:nvPr/>
        </p:nvSpPr>
        <p:spPr>
          <a:xfrm>
            <a:off x="1272465" y="1690689"/>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Training</a:t>
            </a:r>
          </a:p>
          <a:p>
            <a:pPr algn="ctr"/>
            <a:r>
              <a:rPr lang="en-US" altLang="zh-TW" sz="2400" dirty="0" smtClean="0"/>
              <a:t>Data</a:t>
            </a:r>
            <a:endParaRPr lang="zh-TW" altLang="en-US" sz="2400" dirty="0"/>
          </a:p>
        </p:txBody>
      </p:sp>
      <p:graphicFrame>
        <p:nvGraphicFramePr>
          <p:cNvPr id="29" name="Object 12"/>
          <p:cNvGraphicFramePr>
            <a:graphicFrameLocks noChangeAspect="1"/>
          </p:cNvGraphicFramePr>
          <p:nvPr>
            <p:extLst>
              <p:ext uri="{D42A27DB-BD31-4B8C-83A1-F6EECF244321}">
                <p14:modId xmlns:p14="http://schemas.microsoft.com/office/powerpoint/2010/main" val="3842476998"/>
              </p:ext>
            </p:extLst>
          </p:nvPr>
        </p:nvGraphicFramePr>
        <p:xfrm>
          <a:off x="2977569" y="1825337"/>
          <a:ext cx="1381125" cy="488950"/>
        </p:xfrm>
        <a:graphic>
          <a:graphicData uri="http://schemas.openxmlformats.org/presentationml/2006/ole">
            <mc:AlternateContent xmlns:mc="http://schemas.openxmlformats.org/markup-compatibility/2006">
              <mc:Choice xmlns:v="urn:schemas-microsoft-com:vml" Requires="v">
                <p:oleObj spid="_x0000_s6351" name="方程式" r:id="rId4" imgW="647640" imgH="228600" progId="Equation.3">
                  <p:embed/>
                </p:oleObj>
              </mc:Choice>
              <mc:Fallback>
                <p:oleObj name="方程式" r:id="rId4" imgW="647640" imgH="228600" progId="Equation.3">
                  <p:embed/>
                  <p:pic>
                    <p:nvPicPr>
                      <p:cNvPr id="0" name=""/>
                      <p:cNvPicPr>
                        <a:picLocks noChangeAspect="1" noChangeArrowheads="1"/>
                      </p:cNvPicPr>
                      <p:nvPr/>
                    </p:nvPicPr>
                    <p:blipFill>
                      <a:blip r:embed="rId5"/>
                      <a:srcRect/>
                      <a:stretch>
                        <a:fillRect/>
                      </a:stretch>
                    </p:blipFill>
                    <p:spPr bwMode="auto">
                      <a:xfrm>
                        <a:off x="2977569" y="1825337"/>
                        <a:ext cx="13811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3016205" y="2319887"/>
            <a:ext cx="1434183" cy="461665"/>
          </a:xfrm>
          <a:prstGeom prst="rect">
            <a:avLst/>
          </a:prstGeom>
          <a:noFill/>
        </p:spPr>
        <p:txBody>
          <a:bodyPr wrap="square" rtlCol="0">
            <a:spAutoFit/>
          </a:bodyPr>
          <a:lstStyle/>
          <a:p>
            <a:r>
              <a:rPr lang="en-US" altLang="zh-TW" sz="2400" dirty="0" smtClean="0">
                <a:solidFill>
                  <a:srgbClr val="FF0000"/>
                </a:solidFill>
              </a:rPr>
              <a:t>No labels</a:t>
            </a:r>
            <a:endParaRPr lang="zh-TW" altLang="en-US" sz="2400" dirty="0">
              <a:solidFill>
                <a:srgbClr val="FF0000"/>
              </a:solidFill>
            </a:endParaRPr>
          </a:p>
        </p:txBody>
      </p:sp>
      <p:pic>
        <p:nvPicPr>
          <p:cNvPr id="22" name="圖片 4" descr="thinking_computer1.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684595" y="1951424"/>
            <a:ext cx="1925472" cy="274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群組 23"/>
          <p:cNvGrpSpPr/>
          <p:nvPr/>
        </p:nvGrpSpPr>
        <p:grpSpPr>
          <a:xfrm>
            <a:off x="896457" y="2929843"/>
            <a:ext cx="3643312" cy="2594943"/>
            <a:chOff x="4515187" y="2686733"/>
            <a:chExt cx="3643312" cy="2594943"/>
          </a:xfrm>
        </p:grpSpPr>
        <p:pic>
          <p:nvPicPr>
            <p:cNvPr id="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2551" y="2686733"/>
              <a:ext cx="677862"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群組 27"/>
            <p:cNvGrpSpPr/>
            <p:nvPr/>
          </p:nvGrpSpPr>
          <p:grpSpPr>
            <a:xfrm>
              <a:off x="4515187" y="2772458"/>
              <a:ext cx="3643312" cy="2509218"/>
              <a:chOff x="4515187" y="2772458"/>
              <a:chExt cx="3643312" cy="2509218"/>
            </a:xfrm>
          </p:grpSpPr>
          <p:pic>
            <p:nvPicPr>
              <p:cNvPr id="30" name="Picture 4"/>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4515187" y="4410138"/>
                <a:ext cx="1614487"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6468976" y="2772458"/>
                <a:ext cx="1614487"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2344" y="3521585"/>
                <a:ext cx="7493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群組 10"/>
              <p:cNvGrpSpPr>
                <a:grpSpLocks/>
              </p:cNvGrpSpPr>
              <p:nvPr/>
            </p:nvGrpSpPr>
            <p:grpSpPr bwMode="auto">
              <a:xfrm>
                <a:off x="5872499" y="4338701"/>
                <a:ext cx="2286000" cy="942975"/>
                <a:chOff x="2942753" y="2643182"/>
                <a:chExt cx="3923215" cy="1572003"/>
              </a:xfrm>
            </p:grpSpPr>
            <p:pic>
              <p:nvPicPr>
                <p:cNvPr id="3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222761" y="2667372"/>
                  <a:ext cx="2643207"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942753" y="2643182"/>
                  <a:ext cx="1285884"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 name="Picture 8"/>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5408156" y="3593022"/>
                <a:ext cx="1285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
              <p:cNvPicPr>
                <a:picLocks noChangeAspect="1" noChangeArrowheads="1"/>
              </p:cNvPicPr>
              <p:nvPr/>
            </p:nvPicPr>
            <p:blipFill>
              <a:blip r:embed="rId11">
                <a:biLevel thresh="75000"/>
                <a:extLst>
                  <a:ext uri="{28A0092B-C50C-407E-A947-70E740481C1C}">
                    <a14:useLocalDpi xmlns:a14="http://schemas.microsoft.com/office/drawing/2010/main" val="0"/>
                  </a:ext>
                </a:extLst>
              </a:blip>
              <a:srcRect/>
              <a:stretch>
                <a:fillRect/>
              </a:stretch>
            </p:blipFill>
            <p:spPr bwMode="auto">
              <a:xfrm>
                <a:off x="4621126" y="2785158"/>
                <a:ext cx="1285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6479719" y="3593022"/>
                <a:ext cx="1614487"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4" name="文字方塊 43"/>
          <p:cNvSpPr txBox="1"/>
          <p:nvPr/>
        </p:nvSpPr>
        <p:spPr>
          <a:xfrm>
            <a:off x="1053106" y="5508783"/>
            <a:ext cx="3594280" cy="830997"/>
          </a:xfrm>
          <a:prstGeom prst="rect">
            <a:avLst/>
          </a:prstGeom>
          <a:noFill/>
        </p:spPr>
        <p:txBody>
          <a:bodyPr wrap="square" rtlCol="0">
            <a:spAutoFit/>
          </a:bodyPr>
          <a:lstStyle/>
          <a:p>
            <a:pPr algn="ctr"/>
            <a:r>
              <a:rPr lang="en-US" altLang="zh-TW" sz="2400" dirty="0" smtClean="0">
                <a:solidFill>
                  <a:srgbClr val="0000FF"/>
                </a:solidFill>
              </a:rPr>
              <a:t>Lots of audio </a:t>
            </a:r>
          </a:p>
          <a:p>
            <a:pPr algn="ctr"/>
            <a:r>
              <a:rPr lang="en-US" altLang="zh-TW" sz="2400" dirty="0" smtClean="0">
                <a:solidFill>
                  <a:srgbClr val="0000FF"/>
                </a:solidFill>
              </a:rPr>
              <a:t>without text annotation</a:t>
            </a:r>
            <a:endParaRPr lang="zh-TW" altLang="en-US" sz="2400" dirty="0">
              <a:solidFill>
                <a:srgbClr val="0000FF"/>
              </a:solidFill>
            </a:endParaRPr>
          </a:p>
        </p:txBody>
      </p:sp>
      <p:sp>
        <p:nvSpPr>
          <p:cNvPr id="3" name="雲朵形圖說文字 2"/>
          <p:cNvSpPr/>
          <p:nvPr/>
        </p:nvSpPr>
        <p:spPr>
          <a:xfrm>
            <a:off x="5200650" y="4834447"/>
            <a:ext cx="3314700" cy="1242165"/>
          </a:xfrm>
          <a:prstGeom prst="cloudCallout">
            <a:avLst>
              <a:gd name="adj1" fmla="val -5315"/>
              <a:gd name="adj2" fmla="val -98763"/>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What can I do with these data?</a:t>
            </a:r>
            <a:endParaRPr lang="zh-TW" altLang="en-US" sz="2400" dirty="0">
              <a:solidFill>
                <a:schemeClr val="tx1"/>
              </a:solidFill>
            </a:endParaRPr>
          </a:p>
        </p:txBody>
      </p:sp>
    </p:spTree>
    <p:extLst>
      <p:ext uri="{BB962C8B-B14F-4D97-AF65-F5344CB8AC3E}">
        <p14:creationId xmlns:p14="http://schemas.microsoft.com/office/powerpoint/2010/main" val="39668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62149" y="3336600"/>
            <a:ext cx="8049837" cy="12686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361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Inspired from human brain </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6" name="Picture 6" descr="http://bio1152.nicerweb.com/Locked/media/ch48/48_05NeuronStru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894" y="2737187"/>
            <a:ext cx="5578459" cy="35266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124" y="1912462"/>
            <a:ext cx="1675492" cy="167549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240337" y="3381259"/>
            <a:ext cx="3275013" cy="1486948"/>
            <a:chOff x="3202412" y="1600580"/>
            <a:chExt cx="3275013" cy="1486948"/>
          </a:xfrm>
        </p:grpSpPr>
        <p:pic>
          <p:nvPicPr>
            <p:cNvPr id="11" name="Picture 4" descr="http://cdn.zmescience.com/wp-content/uploads/2011/07/neural_netwo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202412" y="2732294"/>
              <a:ext cx="3275013" cy="307777"/>
            </a:xfrm>
            <a:prstGeom prst="rect">
              <a:avLst/>
            </a:prstGeom>
          </p:spPr>
          <p:txBody>
            <a:bodyPr wrap="square">
              <a:spAutoFit/>
            </a:bodyPr>
            <a:lstStyle/>
            <a:p>
              <a:endParaRPr lang="zh-TW" altLang="en-US" sz="1400" dirty="0"/>
            </a:p>
          </p:txBody>
        </p:sp>
      </p:grpSp>
      <p:sp>
        <p:nvSpPr>
          <p:cNvPr id="13" name="弧形箭號 (下彎) 12"/>
          <p:cNvSpPr/>
          <p:nvPr/>
        </p:nvSpPr>
        <p:spPr>
          <a:xfrm rot="1830170">
            <a:off x="5080040" y="2093992"/>
            <a:ext cx="2234469" cy="1127640"/>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14" name="弧形箭號 (下彎) 13"/>
          <p:cNvSpPr/>
          <p:nvPr/>
        </p:nvSpPr>
        <p:spPr>
          <a:xfrm rot="8211085">
            <a:off x="5585387" y="5013461"/>
            <a:ext cx="1757128" cy="997635"/>
          </a:xfrm>
          <a:prstGeom prst="curved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97227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Human Brains are Deep</a:t>
            </a:r>
            <a:endParaRPr lang="zh-TW" altLang="en-US" dirty="0"/>
          </a:p>
        </p:txBody>
      </p:sp>
      <p:pic>
        <p:nvPicPr>
          <p:cNvPr id="4" name="圖片 3"/>
          <p:cNvPicPr>
            <a:picLocks noChangeAspect="1"/>
          </p:cNvPicPr>
          <p:nvPr/>
        </p:nvPicPr>
        <p:blipFill>
          <a:blip r:embed="rId3"/>
          <a:stretch>
            <a:fillRect/>
          </a:stretch>
        </p:blipFill>
        <p:spPr>
          <a:xfrm>
            <a:off x="1628775" y="1825625"/>
            <a:ext cx="5886450" cy="4248150"/>
          </a:xfrm>
          <a:prstGeom prst="rect">
            <a:avLst/>
          </a:prstGeom>
        </p:spPr>
      </p:pic>
    </p:spTree>
    <p:extLst>
      <p:ext uri="{BB962C8B-B14F-4D97-AF65-F5344CB8AC3E}">
        <p14:creationId xmlns:p14="http://schemas.microsoft.com/office/powerpoint/2010/main" val="14317043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4881125" y="3916849"/>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A Neuron for Machine</a:t>
            </a:r>
            <a:endParaRPr lang="zh-TW" altLang="en-US" dirty="0"/>
          </a:p>
        </p:txBody>
      </p:sp>
      <p:sp>
        <p:nvSpPr>
          <p:cNvPr id="4" name="矩形 3"/>
          <p:cNvSpPr/>
          <p:nvPr/>
        </p:nvSpPr>
        <p:spPr>
          <a:xfrm>
            <a:off x="2955779" y="4938467"/>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 name="矩形 4"/>
          <p:cNvSpPr/>
          <p:nvPr/>
        </p:nvSpPr>
        <p:spPr>
          <a:xfrm>
            <a:off x="900917" y="2343745"/>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stCxn id="18" idx="3"/>
            <a:endCxn id="22" idx="1"/>
          </p:cNvCxnSpPr>
          <p:nvPr/>
        </p:nvCxnSpPr>
        <p:spPr>
          <a:xfrm flipV="1">
            <a:off x="1525810" y="3927294"/>
            <a:ext cx="1490311" cy="8069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170693" y="3418388"/>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8" name="Object 12"/>
          <p:cNvGraphicFramePr>
            <a:graphicFrameLocks noChangeAspect="1"/>
          </p:cNvGraphicFramePr>
          <p:nvPr>
            <p:extLst>
              <p:ext uri="{D42A27DB-BD31-4B8C-83A1-F6EECF244321}">
                <p14:modId xmlns:p14="http://schemas.microsoft.com/office/powerpoint/2010/main" val="2437786256"/>
              </p:ext>
            </p:extLst>
          </p:nvPr>
        </p:nvGraphicFramePr>
        <p:xfrm>
          <a:off x="3699759" y="3529815"/>
          <a:ext cx="352425" cy="350837"/>
        </p:xfrm>
        <a:graphic>
          <a:graphicData uri="http://schemas.openxmlformats.org/presentationml/2006/ole">
            <mc:AlternateContent xmlns:mc="http://schemas.openxmlformats.org/markup-compatibility/2006">
              <mc:Choice xmlns:v="urn:schemas-microsoft-com:vml" Requires="v">
                <p:oleObj spid="_x0000_s100510" name="方程式" r:id="rId3" imgW="126720" imgH="126720" progId="Equation.3">
                  <p:embed/>
                </p:oleObj>
              </mc:Choice>
              <mc:Fallback>
                <p:oleObj name="方程式" r:id="rId3" imgW="126720" imgH="126720" progId="Equation.3">
                  <p:embed/>
                  <p:pic>
                    <p:nvPicPr>
                      <p:cNvPr id="0" name=""/>
                      <p:cNvPicPr>
                        <a:picLocks noChangeAspect="1" noChangeArrowheads="1"/>
                      </p:cNvPicPr>
                      <p:nvPr/>
                    </p:nvPicPr>
                    <p:blipFill>
                      <a:blip r:embed="rId4"/>
                      <a:srcRect/>
                      <a:stretch>
                        <a:fillRect/>
                      </a:stretch>
                    </p:blipFill>
                    <p:spPr bwMode="auto">
                      <a:xfrm>
                        <a:off x="3699759" y="3529815"/>
                        <a:ext cx="352425" cy="350837"/>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404023719"/>
              </p:ext>
            </p:extLst>
          </p:nvPr>
        </p:nvGraphicFramePr>
        <p:xfrm>
          <a:off x="1522760" y="2274168"/>
          <a:ext cx="493713" cy="595313"/>
        </p:xfrm>
        <a:graphic>
          <a:graphicData uri="http://schemas.openxmlformats.org/presentationml/2006/ole">
            <mc:AlternateContent xmlns:mc="http://schemas.openxmlformats.org/markup-compatibility/2006">
              <mc:Choice xmlns:v="urn:schemas-microsoft-com:vml" Requires="v">
                <p:oleObj spid="_x0000_s100511"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1522760" y="2274168"/>
                        <a:ext cx="493713" cy="595313"/>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340895608"/>
              </p:ext>
            </p:extLst>
          </p:nvPr>
        </p:nvGraphicFramePr>
        <p:xfrm>
          <a:off x="1538284" y="3117226"/>
          <a:ext cx="528638" cy="595313"/>
        </p:xfrm>
        <a:graphic>
          <a:graphicData uri="http://schemas.openxmlformats.org/presentationml/2006/ole">
            <mc:AlternateContent xmlns:mc="http://schemas.openxmlformats.org/markup-compatibility/2006">
              <mc:Choice xmlns:v="urn:schemas-microsoft-com:vml" Requires="v">
                <p:oleObj spid="_x0000_s100512" name="方程式" r:id="rId7" imgW="190440" imgH="215640" progId="Equation.3">
                  <p:embed/>
                </p:oleObj>
              </mc:Choice>
              <mc:Fallback>
                <p:oleObj name="方程式" r:id="rId7" imgW="190440" imgH="215640" progId="Equation.3">
                  <p:embed/>
                  <p:pic>
                    <p:nvPicPr>
                      <p:cNvPr id="0" name=""/>
                      <p:cNvPicPr>
                        <a:picLocks noChangeAspect="1" noChangeArrowheads="1"/>
                      </p:cNvPicPr>
                      <p:nvPr/>
                    </p:nvPicPr>
                    <p:blipFill>
                      <a:blip r:embed="rId8"/>
                      <a:srcRect/>
                      <a:stretch>
                        <a:fillRect/>
                      </a:stretch>
                    </p:blipFill>
                    <p:spPr bwMode="auto">
                      <a:xfrm>
                        <a:off x="1538284" y="3117226"/>
                        <a:ext cx="528638" cy="5953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3453315026"/>
              </p:ext>
            </p:extLst>
          </p:nvPr>
        </p:nvGraphicFramePr>
        <p:xfrm>
          <a:off x="1551626" y="3916850"/>
          <a:ext cx="598488" cy="630238"/>
        </p:xfrm>
        <a:graphic>
          <a:graphicData uri="http://schemas.openxmlformats.org/presentationml/2006/ole">
            <mc:AlternateContent xmlns:mc="http://schemas.openxmlformats.org/markup-compatibility/2006">
              <mc:Choice xmlns:v="urn:schemas-microsoft-com:vml" Requires="v">
                <p:oleObj spid="_x0000_s100513" name="方程式" r:id="rId9" imgW="215640" imgH="228600" progId="Equation.3">
                  <p:embed/>
                </p:oleObj>
              </mc:Choice>
              <mc:Fallback>
                <p:oleObj name="方程式" r:id="rId9" imgW="215640" imgH="228600" progId="Equation.3">
                  <p:embed/>
                  <p:pic>
                    <p:nvPicPr>
                      <p:cNvPr id="0" name=""/>
                      <p:cNvPicPr>
                        <a:picLocks noChangeAspect="1" noChangeArrowheads="1"/>
                      </p:cNvPicPr>
                      <p:nvPr/>
                    </p:nvPicPr>
                    <p:blipFill>
                      <a:blip r:embed="rId10"/>
                      <a:srcRect/>
                      <a:stretch>
                        <a:fillRect/>
                      </a:stretch>
                    </p:blipFill>
                    <p:spPr bwMode="auto">
                      <a:xfrm>
                        <a:off x="1551626" y="3916850"/>
                        <a:ext cx="598488" cy="630238"/>
                      </a:xfrm>
                      <a:prstGeom prst="rect">
                        <a:avLst/>
                      </a:prstGeom>
                      <a:noFill/>
                      <a:extLst/>
                    </p:spPr>
                  </p:pic>
                </p:oleObj>
              </mc:Fallback>
            </mc:AlternateContent>
          </a:graphicData>
        </a:graphic>
      </p:graphicFrame>
      <p:cxnSp>
        <p:nvCxnSpPr>
          <p:cNvPr id="12" name="直線單箭頭接點 11"/>
          <p:cNvCxnSpPr/>
          <p:nvPr/>
        </p:nvCxnSpPr>
        <p:spPr>
          <a:xfrm flipV="1">
            <a:off x="3357635" y="3896692"/>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22" idx="1"/>
          </p:cNvCxnSpPr>
          <p:nvPr/>
        </p:nvCxnSpPr>
        <p:spPr>
          <a:xfrm>
            <a:off x="1486334" y="3583873"/>
            <a:ext cx="1529787" cy="3434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1529766" y="2692480"/>
            <a:ext cx="1486355" cy="1234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907767" y="400472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6" name="Object 12"/>
          <p:cNvGraphicFramePr>
            <a:graphicFrameLocks noChangeAspect="1"/>
          </p:cNvGraphicFramePr>
          <p:nvPr>
            <p:extLst>
              <p:ext uri="{D42A27DB-BD31-4B8C-83A1-F6EECF244321}">
                <p14:modId xmlns:p14="http://schemas.microsoft.com/office/powerpoint/2010/main" val="19205350"/>
              </p:ext>
            </p:extLst>
          </p:nvPr>
        </p:nvGraphicFramePr>
        <p:xfrm>
          <a:off x="982663" y="2300969"/>
          <a:ext cx="495300" cy="630238"/>
        </p:xfrm>
        <a:graphic>
          <a:graphicData uri="http://schemas.openxmlformats.org/presentationml/2006/ole">
            <mc:AlternateContent xmlns:mc="http://schemas.openxmlformats.org/markup-compatibility/2006">
              <mc:Choice xmlns:v="urn:schemas-microsoft-com:vml" Requires="v">
                <p:oleObj spid="_x0000_s100514" name="方程式" r:id="rId11" imgW="177480" imgH="228600" progId="Equation.3">
                  <p:embed/>
                </p:oleObj>
              </mc:Choice>
              <mc:Fallback>
                <p:oleObj name="方程式" r:id="rId11" imgW="177480" imgH="228600" progId="Equation.3">
                  <p:embed/>
                  <p:pic>
                    <p:nvPicPr>
                      <p:cNvPr id="0" name=""/>
                      <p:cNvPicPr>
                        <a:picLocks noChangeAspect="1" noChangeArrowheads="1"/>
                      </p:cNvPicPr>
                      <p:nvPr/>
                    </p:nvPicPr>
                    <p:blipFill>
                      <a:blip r:embed="rId12"/>
                      <a:srcRect/>
                      <a:stretch>
                        <a:fillRect/>
                      </a:stretch>
                    </p:blipFill>
                    <p:spPr bwMode="auto">
                      <a:xfrm>
                        <a:off x="982663" y="2300969"/>
                        <a:ext cx="495300" cy="630238"/>
                      </a:xfrm>
                      <a:prstGeom prst="rect">
                        <a:avLst/>
                      </a:prstGeom>
                      <a:noFill/>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848582083"/>
              </p:ext>
            </p:extLst>
          </p:nvPr>
        </p:nvGraphicFramePr>
        <p:xfrm>
          <a:off x="982663" y="3202669"/>
          <a:ext cx="495300" cy="630238"/>
        </p:xfrm>
        <a:graphic>
          <a:graphicData uri="http://schemas.openxmlformats.org/presentationml/2006/ole">
            <mc:AlternateContent xmlns:mc="http://schemas.openxmlformats.org/markup-compatibility/2006">
              <mc:Choice xmlns:v="urn:schemas-microsoft-com:vml" Requires="v">
                <p:oleObj spid="_x0000_s100515" name="方程式" r:id="rId13" imgW="177480" imgH="228600" progId="Equation.3">
                  <p:embed/>
                </p:oleObj>
              </mc:Choice>
              <mc:Fallback>
                <p:oleObj name="方程式" r:id="rId13" imgW="177480" imgH="228600" progId="Equation.3">
                  <p:embed/>
                  <p:pic>
                    <p:nvPicPr>
                      <p:cNvPr id="0" name=""/>
                      <p:cNvPicPr>
                        <a:picLocks noChangeAspect="1" noChangeArrowheads="1"/>
                      </p:cNvPicPr>
                      <p:nvPr/>
                    </p:nvPicPr>
                    <p:blipFill>
                      <a:blip r:embed="rId14"/>
                      <a:srcRect/>
                      <a:stretch>
                        <a:fillRect/>
                      </a:stretch>
                    </p:blipFill>
                    <p:spPr bwMode="auto">
                      <a:xfrm>
                        <a:off x="982663" y="3202669"/>
                        <a:ext cx="495300" cy="630238"/>
                      </a:xfrm>
                      <a:prstGeom prst="rect">
                        <a:avLst/>
                      </a:prstGeom>
                      <a:noFill/>
                      <a:extLst/>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3414906167"/>
              </p:ext>
            </p:extLst>
          </p:nvPr>
        </p:nvGraphicFramePr>
        <p:xfrm>
          <a:off x="957263" y="4401232"/>
          <a:ext cx="533400" cy="665162"/>
        </p:xfrm>
        <a:graphic>
          <a:graphicData uri="http://schemas.openxmlformats.org/presentationml/2006/ole">
            <mc:AlternateContent xmlns:mc="http://schemas.openxmlformats.org/markup-compatibility/2006">
              <mc:Choice xmlns:v="urn:schemas-microsoft-com:vml" Requires="v">
                <p:oleObj spid="_x0000_s100516" name="方程式" r:id="rId15" imgW="190440" imgH="241200" progId="Equation.3">
                  <p:embed/>
                </p:oleObj>
              </mc:Choice>
              <mc:Fallback>
                <p:oleObj name="方程式" r:id="rId15" imgW="190440" imgH="241200" progId="Equation.3">
                  <p:embed/>
                  <p:pic>
                    <p:nvPicPr>
                      <p:cNvPr id="0" name=""/>
                      <p:cNvPicPr>
                        <a:picLocks noChangeAspect="1" noChangeArrowheads="1"/>
                      </p:cNvPicPr>
                      <p:nvPr/>
                    </p:nvPicPr>
                    <p:blipFill>
                      <a:blip r:embed="rId16"/>
                      <a:srcRect/>
                      <a:stretch>
                        <a:fillRect/>
                      </a:stretch>
                    </p:blipFill>
                    <p:spPr bwMode="auto">
                      <a:xfrm>
                        <a:off x="957263" y="4401232"/>
                        <a:ext cx="533400" cy="665162"/>
                      </a:xfrm>
                      <a:prstGeom prst="rect">
                        <a:avLst/>
                      </a:prstGeom>
                      <a:noFill/>
                      <a:extLst/>
                    </p:spPr>
                  </p:pic>
                </p:oleObj>
              </mc:Fallback>
            </mc:AlternateContent>
          </a:graphicData>
        </a:graphic>
      </p:graphicFrame>
      <p:grpSp>
        <p:nvGrpSpPr>
          <p:cNvPr id="21" name="群組 20"/>
          <p:cNvGrpSpPr/>
          <p:nvPr/>
        </p:nvGrpSpPr>
        <p:grpSpPr>
          <a:xfrm>
            <a:off x="3016121" y="3667134"/>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0517" name="方程式" r:id="rId17" imgW="139680" imgH="139680" progId="Equation.3">
                    <p:embed/>
                  </p:oleObj>
                </mc:Choice>
                <mc:Fallback>
                  <p:oleObj name="方程式" r:id="rId17" imgW="139680" imgH="139680" progId="Equation.3">
                    <p:embed/>
                    <p:pic>
                      <p:nvPicPr>
                        <p:cNvPr id="0" name=""/>
                        <p:cNvPicPr>
                          <a:picLocks noChangeAspect="1" noChangeArrowheads="1"/>
                        </p:cNvPicPr>
                        <p:nvPr/>
                      </p:nvPicPr>
                      <p:blipFill>
                        <a:blip r:embed="rId18"/>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ext uri="{D42A27DB-BD31-4B8C-83A1-F6EECF244321}">
                <p14:modId xmlns:p14="http://schemas.microsoft.com/office/powerpoint/2010/main" val="2461790034"/>
              </p:ext>
            </p:extLst>
          </p:nvPr>
        </p:nvGraphicFramePr>
        <p:xfrm>
          <a:off x="3073817" y="5020985"/>
          <a:ext cx="354012" cy="488950"/>
        </p:xfrm>
        <a:graphic>
          <a:graphicData uri="http://schemas.openxmlformats.org/presentationml/2006/ole">
            <mc:AlternateContent xmlns:mc="http://schemas.openxmlformats.org/markup-compatibility/2006">
              <mc:Choice xmlns:v="urn:schemas-microsoft-com:vml" Requires="v">
                <p:oleObj spid="_x0000_s100518" name="方程式" r:id="rId19" imgW="126720" imgH="177480" progId="Equation.3">
                  <p:embed/>
                </p:oleObj>
              </mc:Choice>
              <mc:Fallback>
                <p:oleObj name="方程式" r:id="rId19" imgW="126720" imgH="177480" progId="Equation.3">
                  <p:embed/>
                  <p:pic>
                    <p:nvPicPr>
                      <p:cNvPr id="0" name=""/>
                      <p:cNvPicPr>
                        <a:picLocks noChangeAspect="1" noChangeArrowheads="1"/>
                      </p:cNvPicPr>
                      <p:nvPr/>
                    </p:nvPicPr>
                    <p:blipFill>
                      <a:blip r:embed="rId20"/>
                      <a:srcRect/>
                      <a:stretch>
                        <a:fillRect/>
                      </a:stretch>
                    </p:blipFill>
                    <p:spPr bwMode="auto">
                      <a:xfrm>
                        <a:off x="3073817" y="5020985"/>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3267328" y="4197897"/>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ext uri="{D42A27DB-BD31-4B8C-83A1-F6EECF244321}">
                <p14:modId xmlns:p14="http://schemas.microsoft.com/office/powerpoint/2010/main" val="2070519017"/>
              </p:ext>
            </p:extLst>
          </p:nvPr>
        </p:nvGraphicFramePr>
        <p:xfrm>
          <a:off x="4238084" y="3613952"/>
          <a:ext cx="787400" cy="533400"/>
        </p:xfrm>
        <a:graphic>
          <a:graphicData uri="http://schemas.openxmlformats.org/presentationml/2006/ole">
            <mc:AlternateContent xmlns:mc="http://schemas.openxmlformats.org/markup-compatibility/2006">
              <mc:Choice xmlns:v="urn:schemas-microsoft-com:vml" Requires="v">
                <p:oleObj spid="_x0000_s100519" name="方程式" r:id="rId21" imgW="317160" imgH="215640" progId="Equation.3">
                  <p:embed/>
                </p:oleObj>
              </mc:Choice>
              <mc:Fallback>
                <p:oleObj name="方程式" r:id="rId21" imgW="317160" imgH="215640" progId="Equation.3">
                  <p:embed/>
                  <p:pic>
                    <p:nvPicPr>
                      <p:cNvPr id="0" name=""/>
                      <p:cNvPicPr>
                        <a:picLocks noChangeAspect="1" noChangeArrowheads="1"/>
                      </p:cNvPicPr>
                      <p:nvPr/>
                    </p:nvPicPr>
                    <p:blipFill>
                      <a:blip r:embed="rId22"/>
                      <a:srcRect/>
                      <a:stretch>
                        <a:fillRect/>
                      </a:stretch>
                    </p:blipFill>
                    <p:spPr bwMode="auto">
                      <a:xfrm>
                        <a:off x="4238084" y="3613952"/>
                        <a:ext cx="787400" cy="533400"/>
                      </a:xfrm>
                      <a:prstGeom prst="rect">
                        <a:avLst/>
                      </a:prstGeom>
                      <a:noFill/>
                      <a:extLst/>
                    </p:spPr>
                  </p:pic>
                </p:oleObj>
              </mc:Fallback>
            </mc:AlternateContent>
          </a:graphicData>
        </a:graphic>
      </p:graphicFrame>
      <p:grpSp>
        <p:nvGrpSpPr>
          <p:cNvPr id="30" name="群組 29"/>
          <p:cNvGrpSpPr/>
          <p:nvPr/>
        </p:nvGrpSpPr>
        <p:grpSpPr>
          <a:xfrm>
            <a:off x="6116694" y="3796148"/>
            <a:ext cx="2571750" cy="2366120"/>
            <a:chOff x="4096343" y="4129526"/>
            <a:chExt cx="2571750" cy="2366120"/>
          </a:xfrm>
        </p:grpSpPr>
        <p:pic>
          <p:nvPicPr>
            <p:cNvPr id="31" name="圖片 30"/>
            <p:cNvPicPr>
              <a:picLocks noChangeAspect="1"/>
            </p:cNvPicPr>
            <p:nvPr/>
          </p:nvPicPr>
          <p:blipFill>
            <a:blip r:embed="rId23"/>
            <a:stretch>
              <a:fillRect/>
            </a:stretch>
          </p:blipFill>
          <p:spPr>
            <a:xfrm>
              <a:off x="4096343" y="4657321"/>
              <a:ext cx="2571750" cy="1838325"/>
            </a:xfrm>
            <a:prstGeom prst="rect">
              <a:avLst/>
            </a:prstGeom>
          </p:spPr>
        </p:pic>
        <p:graphicFrame>
          <p:nvGraphicFramePr>
            <p:cNvPr id="32" name="Object 12"/>
            <p:cNvGraphicFramePr>
              <a:graphicFrameLocks noChangeAspect="1"/>
            </p:cNvGraphicFramePr>
            <p:nvPr>
              <p:extLst>
                <p:ext uri="{D42A27DB-BD31-4B8C-83A1-F6EECF244321}">
                  <p14:modId xmlns:p14="http://schemas.microsoft.com/office/powerpoint/2010/main" val="609479827"/>
                </p:ext>
              </p:extLst>
            </p:nvPr>
          </p:nvGraphicFramePr>
          <p:xfrm>
            <a:off x="4944068" y="4129526"/>
            <a:ext cx="876300" cy="598488"/>
          </p:xfrm>
          <a:graphic>
            <a:graphicData uri="http://schemas.openxmlformats.org/presentationml/2006/ole">
              <mc:AlternateContent xmlns:mc="http://schemas.openxmlformats.org/markup-compatibility/2006">
                <mc:Choice xmlns:v="urn:schemas-microsoft-com:vml" Requires="v">
                  <p:oleObj spid="_x0000_s100520" name="方程式" r:id="rId24" imgW="317160" imgH="215640" progId="Equation.3">
                    <p:embed/>
                  </p:oleObj>
                </mc:Choice>
                <mc:Fallback>
                  <p:oleObj name="方程式" r:id="rId24" imgW="317160" imgH="215640" progId="Equation.3">
                    <p:embed/>
                    <p:pic>
                      <p:nvPicPr>
                        <p:cNvPr id="0" name=""/>
                        <p:cNvPicPr>
                          <a:picLocks noChangeAspect="1" noChangeArrowheads="1"/>
                        </p:cNvPicPr>
                        <p:nvPr/>
                      </p:nvPicPr>
                      <p:blipFill>
                        <a:blip r:embed="rId25"/>
                        <a:srcRect/>
                        <a:stretch>
                          <a:fillRect/>
                        </a:stretch>
                      </p:blipFill>
                      <p:spPr bwMode="auto">
                        <a:xfrm>
                          <a:off x="4944068" y="4129526"/>
                          <a:ext cx="876300" cy="598488"/>
                        </a:xfrm>
                        <a:prstGeom prst="rect">
                          <a:avLst/>
                        </a:prstGeom>
                        <a:noFill/>
                        <a:extLst/>
                      </p:spPr>
                    </p:pic>
                  </p:oleObj>
                </mc:Fallback>
              </mc:AlternateContent>
            </a:graphicData>
          </a:graphic>
        </p:graphicFrame>
        <p:graphicFrame>
          <p:nvGraphicFramePr>
            <p:cNvPr id="33" name="Object 12"/>
            <p:cNvGraphicFramePr>
              <a:graphicFrameLocks noChangeAspect="1"/>
            </p:cNvGraphicFramePr>
            <p:nvPr>
              <p:extLst/>
            </p:nvPr>
          </p:nvGraphicFramePr>
          <p:xfrm>
            <a:off x="6141879" y="5928143"/>
            <a:ext cx="352425" cy="350838"/>
          </p:xfrm>
          <a:graphic>
            <a:graphicData uri="http://schemas.openxmlformats.org/presentationml/2006/ole">
              <mc:AlternateContent xmlns:mc="http://schemas.openxmlformats.org/markup-compatibility/2006">
                <mc:Choice xmlns:v="urn:schemas-microsoft-com:vml" Requires="v">
                  <p:oleObj spid="_x0000_s100521" name="方程式" r:id="rId26" imgW="126720" imgH="126720" progId="Equation.3">
                    <p:embed/>
                  </p:oleObj>
                </mc:Choice>
                <mc:Fallback>
                  <p:oleObj name="方程式" r:id="rId26" imgW="126720" imgH="126720" progId="Equation.3">
                    <p:embed/>
                    <p:pic>
                      <p:nvPicPr>
                        <p:cNvPr id="0" name=""/>
                        <p:cNvPicPr>
                          <a:picLocks noChangeAspect="1" noChangeArrowheads="1"/>
                        </p:cNvPicPr>
                        <p:nvPr/>
                      </p:nvPicPr>
                      <p:blipFill>
                        <a:blip r:embed="rId27"/>
                        <a:srcRect/>
                        <a:stretch>
                          <a:fillRect/>
                        </a:stretch>
                      </p:blipFill>
                      <p:spPr bwMode="auto">
                        <a:xfrm>
                          <a:off x="6141879" y="5928143"/>
                          <a:ext cx="352425" cy="350838"/>
                        </a:xfrm>
                        <a:prstGeom prst="rect">
                          <a:avLst/>
                        </a:prstGeom>
                        <a:noFill/>
                        <a:extLst/>
                      </p:spPr>
                    </p:pic>
                  </p:oleObj>
                </mc:Fallback>
              </mc:AlternateContent>
            </a:graphicData>
          </a:graphic>
        </p:graphicFrame>
      </p:grpSp>
      <p:sp>
        <p:nvSpPr>
          <p:cNvPr id="34" name="文字方塊 33"/>
          <p:cNvSpPr txBox="1"/>
          <p:nvPr/>
        </p:nvSpPr>
        <p:spPr>
          <a:xfrm>
            <a:off x="2851812" y="5532087"/>
            <a:ext cx="798022" cy="461665"/>
          </a:xfrm>
          <a:prstGeom prst="rect">
            <a:avLst/>
          </a:prstGeom>
          <a:noFill/>
        </p:spPr>
        <p:txBody>
          <a:bodyPr wrap="square" rtlCol="0">
            <a:spAutoFit/>
          </a:bodyPr>
          <a:lstStyle/>
          <a:p>
            <a:pPr algn="ctr"/>
            <a:r>
              <a:rPr lang="en-US" altLang="zh-TW" sz="2400" dirty="0" smtClean="0"/>
              <a:t>bias</a:t>
            </a:r>
            <a:endParaRPr lang="zh-TW" altLang="en-US" sz="2400" dirty="0"/>
          </a:p>
        </p:txBody>
      </p:sp>
      <p:graphicFrame>
        <p:nvGraphicFramePr>
          <p:cNvPr id="37" name="Object 12"/>
          <p:cNvGraphicFramePr>
            <a:graphicFrameLocks noChangeAspect="1"/>
          </p:cNvGraphicFramePr>
          <p:nvPr>
            <p:extLst>
              <p:ext uri="{D42A27DB-BD31-4B8C-83A1-F6EECF244321}">
                <p14:modId xmlns:p14="http://schemas.microsoft.com/office/powerpoint/2010/main" val="913197778"/>
              </p:ext>
            </p:extLst>
          </p:nvPr>
        </p:nvGraphicFramePr>
        <p:xfrm>
          <a:off x="5746558" y="3706649"/>
          <a:ext cx="352425" cy="385762"/>
        </p:xfrm>
        <a:graphic>
          <a:graphicData uri="http://schemas.openxmlformats.org/presentationml/2006/ole">
            <mc:AlternateContent xmlns:mc="http://schemas.openxmlformats.org/markup-compatibility/2006">
              <mc:Choice xmlns:v="urn:schemas-microsoft-com:vml" Requires="v">
                <p:oleObj spid="_x0000_s100522" name="方程式" r:id="rId28" imgW="126720" imgH="139680" progId="Equation.3">
                  <p:embed/>
                </p:oleObj>
              </mc:Choice>
              <mc:Fallback>
                <p:oleObj name="方程式" r:id="rId28" imgW="126720" imgH="139680" progId="Equation.3">
                  <p:embed/>
                  <p:pic>
                    <p:nvPicPr>
                      <p:cNvPr id="0" name=""/>
                      <p:cNvPicPr>
                        <a:picLocks noChangeAspect="1" noChangeArrowheads="1"/>
                      </p:cNvPicPr>
                      <p:nvPr/>
                    </p:nvPicPr>
                    <p:blipFill>
                      <a:blip r:embed="rId29"/>
                      <a:srcRect/>
                      <a:stretch>
                        <a:fillRect/>
                      </a:stretch>
                    </p:blipFill>
                    <p:spPr bwMode="auto">
                      <a:xfrm>
                        <a:off x="5746558" y="3706649"/>
                        <a:ext cx="352425" cy="385762"/>
                      </a:xfrm>
                      <a:prstGeom prst="rect">
                        <a:avLst/>
                      </a:prstGeom>
                      <a:noFill/>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2725614116"/>
              </p:ext>
            </p:extLst>
          </p:nvPr>
        </p:nvGraphicFramePr>
        <p:xfrm>
          <a:off x="3706107" y="4348970"/>
          <a:ext cx="2143125" cy="973138"/>
        </p:xfrm>
        <a:graphic>
          <a:graphicData uri="http://schemas.openxmlformats.org/presentationml/2006/ole">
            <mc:AlternateContent xmlns:mc="http://schemas.openxmlformats.org/markup-compatibility/2006">
              <mc:Choice xmlns:v="urn:schemas-microsoft-com:vml" Requires="v">
                <p:oleObj spid="_x0000_s100523" name="方程式" r:id="rId30" imgW="863280" imgH="393480" progId="Equation.3">
                  <p:embed/>
                </p:oleObj>
              </mc:Choice>
              <mc:Fallback>
                <p:oleObj name="方程式" r:id="rId30" imgW="863280" imgH="393480" progId="Equation.3">
                  <p:embed/>
                  <p:pic>
                    <p:nvPicPr>
                      <p:cNvPr id="0" name=""/>
                      <p:cNvPicPr>
                        <a:picLocks noChangeAspect="1" noChangeArrowheads="1"/>
                      </p:cNvPicPr>
                      <p:nvPr/>
                    </p:nvPicPr>
                    <p:blipFill>
                      <a:blip r:embed="rId31"/>
                      <a:srcRect/>
                      <a:stretch>
                        <a:fillRect/>
                      </a:stretch>
                    </p:blipFill>
                    <p:spPr bwMode="auto">
                      <a:xfrm>
                        <a:off x="3706107" y="4348970"/>
                        <a:ext cx="2143125" cy="973138"/>
                      </a:xfrm>
                      <a:prstGeom prst="rect">
                        <a:avLst/>
                      </a:prstGeom>
                      <a:noFill/>
                      <a:extLst/>
                    </p:spPr>
                  </p:pic>
                </p:oleObj>
              </mc:Fallback>
            </mc:AlternateContent>
          </a:graphicData>
        </a:graphic>
      </p:graphicFrame>
      <p:sp>
        <p:nvSpPr>
          <p:cNvPr id="27" name="文字方塊 26"/>
          <p:cNvSpPr txBox="1"/>
          <p:nvPr/>
        </p:nvSpPr>
        <p:spPr>
          <a:xfrm>
            <a:off x="3649834" y="5321081"/>
            <a:ext cx="2362148" cy="461665"/>
          </a:xfrm>
          <a:prstGeom prst="rect">
            <a:avLst/>
          </a:prstGeom>
          <a:noFill/>
        </p:spPr>
        <p:txBody>
          <a:bodyPr wrap="square" rtlCol="0">
            <a:spAutoFit/>
          </a:bodyPr>
          <a:lstStyle/>
          <a:p>
            <a:pPr algn="ctr"/>
            <a:r>
              <a:rPr lang="en-US" altLang="zh-TW" sz="2400" dirty="0" smtClean="0">
                <a:solidFill>
                  <a:srgbClr val="FF0000"/>
                </a:solidFill>
              </a:rPr>
              <a:t>Sigmoid function</a:t>
            </a:r>
            <a:endParaRPr lang="zh-TW" altLang="en-US" sz="2400" dirty="0">
              <a:solidFill>
                <a:srgbClr val="FF0000"/>
              </a:solidFill>
            </a:endParaRPr>
          </a:p>
        </p:txBody>
      </p:sp>
      <p:sp>
        <p:nvSpPr>
          <p:cNvPr id="39" name="文字方塊 38"/>
          <p:cNvSpPr txBox="1"/>
          <p:nvPr/>
        </p:nvSpPr>
        <p:spPr>
          <a:xfrm>
            <a:off x="2651431" y="1827101"/>
            <a:ext cx="4252475" cy="523220"/>
          </a:xfrm>
          <a:prstGeom prst="rect">
            <a:avLst/>
          </a:prstGeom>
          <a:noFill/>
        </p:spPr>
        <p:txBody>
          <a:bodyPr wrap="square" rtlCol="0">
            <a:spAutoFit/>
          </a:bodyPr>
          <a:lstStyle/>
          <a:p>
            <a:r>
              <a:rPr lang="en-US" altLang="zh-TW" sz="2800" dirty="0" smtClean="0"/>
              <a:t>Each neuron is a function</a:t>
            </a:r>
            <a:endParaRPr lang="zh-TW" altLang="en-US" sz="2800" dirty="0"/>
          </a:p>
        </p:txBody>
      </p:sp>
      <p:sp>
        <p:nvSpPr>
          <p:cNvPr id="40" name="文字方塊 39"/>
          <p:cNvSpPr txBox="1"/>
          <p:nvPr/>
        </p:nvSpPr>
        <p:spPr>
          <a:xfrm>
            <a:off x="3684218" y="2584119"/>
            <a:ext cx="1894780" cy="830997"/>
          </a:xfrm>
          <a:prstGeom prst="rect">
            <a:avLst/>
          </a:prstGeom>
          <a:noFill/>
        </p:spPr>
        <p:txBody>
          <a:bodyPr wrap="square" rtlCol="0">
            <a:spAutoFit/>
          </a:bodyPr>
          <a:lstStyle/>
          <a:p>
            <a:pPr algn="ctr"/>
            <a:r>
              <a:rPr lang="en-US" altLang="zh-TW" sz="2400" dirty="0" smtClean="0">
                <a:solidFill>
                  <a:srgbClr val="0000FF"/>
                </a:solidFill>
              </a:rPr>
              <a:t>Activation function</a:t>
            </a:r>
            <a:endParaRPr lang="zh-TW" altLang="en-US" sz="2400" dirty="0">
              <a:solidFill>
                <a:srgbClr val="0000FF"/>
              </a:solidFill>
            </a:endParaRPr>
          </a:p>
        </p:txBody>
      </p:sp>
    </p:spTree>
    <p:extLst>
      <p:ext uri="{BB962C8B-B14F-4D97-AF65-F5344CB8AC3E}">
        <p14:creationId xmlns:p14="http://schemas.microsoft.com/office/powerpoint/2010/main" val="8508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5" grpId="0"/>
      <p:bldP spid="34" grpId="0"/>
      <p:bldP spid="27"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88606" y="1915754"/>
            <a:ext cx="7886700" cy="4351338"/>
          </a:xfrm>
        </p:spPr>
        <p:txBody>
          <a:bodyPr/>
          <a:lstStyle/>
          <a:p>
            <a:r>
              <a:rPr lang="en-US" altLang="zh-TW" dirty="0" smtClean="0"/>
              <a:t>Neural Network: Cascading the neurons</a:t>
            </a:r>
            <a:endParaRPr lang="zh-TW" altLang="en-US" dirty="0"/>
          </a:p>
        </p:txBody>
      </p:sp>
      <p:sp>
        <p:nvSpPr>
          <p:cNvPr id="2" name="標題 1"/>
          <p:cNvSpPr>
            <a:spLocks noGrp="1"/>
          </p:cNvSpPr>
          <p:nvPr>
            <p:ph type="title"/>
          </p:nvPr>
        </p:nvSpPr>
        <p:spPr/>
        <p:txBody>
          <a:bodyPr/>
          <a:lstStyle/>
          <a:p>
            <a:r>
              <a:rPr lang="en-US" altLang="zh-TW" dirty="0" smtClean="0"/>
              <a:t>Deep Learning</a:t>
            </a:r>
            <a:endParaRPr lang="zh-TW" altLang="en-US" dirty="0"/>
          </a:p>
        </p:txBody>
      </p:sp>
      <p:sp>
        <p:nvSpPr>
          <p:cNvPr id="74" name="文字方塊 73"/>
          <p:cNvSpPr txBox="1"/>
          <p:nvPr/>
        </p:nvSpPr>
        <p:spPr>
          <a:xfrm>
            <a:off x="2827161" y="6201194"/>
            <a:ext cx="2066642" cy="461665"/>
          </a:xfrm>
          <a:prstGeom prst="rect">
            <a:avLst/>
          </a:prstGeom>
          <a:noFill/>
        </p:spPr>
        <p:txBody>
          <a:bodyPr wrap="square" rtlCol="0">
            <a:spAutoFit/>
          </a:bodyPr>
          <a:lstStyle/>
          <a:p>
            <a:pPr algn="ctr"/>
            <a:r>
              <a:rPr lang="en-US" altLang="zh-TW" sz="2400" b="1" dirty="0" smtClean="0"/>
              <a:t>Hidden Layer</a:t>
            </a:r>
            <a:endParaRPr lang="zh-TW" altLang="en-US" sz="2400" b="1" dirty="0"/>
          </a:p>
        </p:txBody>
      </p:sp>
      <p:grpSp>
        <p:nvGrpSpPr>
          <p:cNvPr id="63" name="群組 62"/>
          <p:cNvGrpSpPr/>
          <p:nvPr/>
        </p:nvGrpSpPr>
        <p:grpSpPr>
          <a:xfrm>
            <a:off x="1276489" y="2899942"/>
            <a:ext cx="6495911" cy="3160096"/>
            <a:chOff x="1283222" y="3242374"/>
            <a:chExt cx="6495911" cy="3160096"/>
          </a:xfrm>
        </p:grpSpPr>
        <p:sp>
          <p:nvSpPr>
            <p:cNvPr id="64" name="矩形 63"/>
            <p:cNvSpPr/>
            <p:nvPr/>
          </p:nvSpPr>
          <p:spPr>
            <a:xfrm>
              <a:off x="2838457" y="370403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5" name="矩形 64"/>
            <p:cNvSpPr/>
            <p:nvPr/>
          </p:nvSpPr>
          <p:spPr>
            <a:xfrm>
              <a:off x="4183498" y="372660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6" name="矩形 65"/>
            <p:cNvSpPr/>
            <p:nvPr/>
          </p:nvSpPr>
          <p:spPr>
            <a:xfrm>
              <a:off x="5595057" y="370403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7" name="矩形 66"/>
            <p:cNvSpPr/>
            <p:nvPr/>
          </p:nvSpPr>
          <p:spPr>
            <a:xfrm>
              <a:off x="1607986" y="37548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8" name="直線單箭頭接點 67"/>
            <p:cNvCxnSpPr/>
            <p:nvPr/>
          </p:nvCxnSpPr>
          <p:spPr>
            <a:xfrm>
              <a:off x="5983221" y="481138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6092537" y="605727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959337" y="403257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679239" y="450829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7" name="矩形 76"/>
            <p:cNvSpPr/>
            <p:nvPr/>
          </p:nvSpPr>
          <p:spPr>
            <a:xfrm>
              <a:off x="1685057" y="39379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8" name="Object 12"/>
            <p:cNvGraphicFramePr>
              <a:graphicFrameLocks noChangeAspect="1"/>
            </p:cNvGraphicFramePr>
            <p:nvPr>
              <p:extLst/>
            </p:nvPr>
          </p:nvGraphicFramePr>
          <p:xfrm>
            <a:off x="1697756" y="3842716"/>
            <a:ext cx="325438" cy="461962"/>
          </p:xfrm>
          <a:graphic>
            <a:graphicData uri="http://schemas.openxmlformats.org/presentationml/2006/ole">
              <mc:AlternateContent xmlns:mc="http://schemas.openxmlformats.org/markup-compatibility/2006">
                <mc:Choice xmlns:v="urn:schemas-microsoft-com:vml" Requires="v">
                  <p:oleObj spid="_x0000_s105556"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697756" y="3842716"/>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 name="Object 12"/>
            <p:cNvGraphicFramePr>
              <a:graphicFrameLocks noChangeAspect="1"/>
            </p:cNvGraphicFramePr>
            <p:nvPr>
              <p:extLst/>
            </p:nvPr>
          </p:nvGraphicFramePr>
          <p:xfrm>
            <a:off x="1703052" y="4425445"/>
            <a:ext cx="352425" cy="461963"/>
          </p:xfrm>
          <a:graphic>
            <a:graphicData uri="http://schemas.openxmlformats.org/presentationml/2006/ole">
              <mc:AlternateContent xmlns:mc="http://schemas.openxmlformats.org/markup-compatibility/2006">
                <mc:Choice xmlns:v="urn:schemas-microsoft-com:vml" Requires="v">
                  <p:oleObj spid="_x0000_s105557"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703052" y="442544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橢圓 79"/>
            <p:cNvSpPr/>
            <p:nvPr/>
          </p:nvSpPr>
          <p:spPr>
            <a:xfrm>
              <a:off x="2956379" y="377396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1" name="橢圓 80"/>
            <p:cNvSpPr/>
            <p:nvPr/>
          </p:nvSpPr>
          <p:spPr>
            <a:xfrm>
              <a:off x="2958721" y="45525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2" name="橢圓 81"/>
            <p:cNvSpPr/>
            <p:nvPr/>
          </p:nvSpPr>
          <p:spPr>
            <a:xfrm>
              <a:off x="2947088" y="578054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文字方塊 82"/>
            <p:cNvSpPr txBox="1"/>
            <p:nvPr/>
          </p:nvSpPr>
          <p:spPr>
            <a:xfrm rot="5400000">
              <a:off x="2944341" y="520283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4" name="文字方塊 83"/>
            <p:cNvSpPr txBox="1"/>
            <p:nvPr/>
          </p:nvSpPr>
          <p:spPr>
            <a:xfrm>
              <a:off x="2676134" y="3261482"/>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85" name="矩形 84"/>
            <p:cNvSpPr/>
            <p:nvPr/>
          </p:nvSpPr>
          <p:spPr>
            <a:xfrm>
              <a:off x="1672014" y="593520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6" name="文字方塊 85"/>
            <p:cNvSpPr txBox="1"/>
            <p:nvPr/>
          </p:nvSpPr>
          <p:spPr>
            <a:xfrm rot="5400000">
              <a:off x="1564848" y="515079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87" name="Object 12"/>
            <p:cNvGraphicFramePr>
              <a:graphicFrameLocks noChangeAspect="1"/>
            </p:cNvGraphicFramePr>
            <p:nvPr>
              <p:extLst/>
            </p:nvPr>
          </p:nvGraphicFramePr>
          <p:xfrm>
            <a:off x="7045913" y="3754855"/>
            <a:ext cx="352425" cy="461962"/>
          </p:xfrm>
          <a:graphic>
            <a:graphicData uri="http://schemas.openxmlformats.org/presentationml/2006/ole">
              <mc:AlternateContent xmlns:mc="http://schemas.openxmlformats.org/markup-compatibility/2006">
                <mc:Choice xmlns:v="urn:schemas-microsoft-com:vml" Requires="v">
                  <p:oleObj spid="_x0000_s105558" name="方程式" r:id="rId8" imgW="164880" imgH="215640" progId="Equation.3">
                    <p:embed/>
                  </p:oleObj>
                </mc:Choice>
                <mc:Fallback>
                  <p:oleObj name="方程式" r:id="rId8" imgW="164880" imgH="215640" progId="Equation.3">
                    <p:embed/>
                    <p:pic>
                      <p:nvPicPr>
                        <p:cNvPr id="0" name=""/>
                        <p:cNvPicPr>
                          <a:picLocks noChangeAspect="1" noChangeArrowheads="1"/>
                        </p:cNvPicPr>
                        <p:nvPr/>
                      </p:nvPicPr>
                      <p:blipFill>
                        <a:blip r:embed="rId9"/>
                        <a:srcRect/>
                        <a:stretch>
                          <a:fillRect/>
                        </a:stretch>
                      </p:blipFill>
                      <p:spPr bwMode="auto">
                        <a:xfrm>
                          <a:off x="7045913" y="3754855"/>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12"/>
            <p:cNvGraphicFramePr>
              <a:graphicFrameLocks noChangeAspect="1"/>
            </p:cNvGraphicFramePr>
            <p:nvPr>
              <p:extLst/>
            </p:nvPr>
          </p:nvGraphicFramePr>
          <p:xfrm>
            <a:off x="7035255" y="4538032"/>
            <a:ext cx="379412" cy="461963"/>
          </p:xfrm>
          <a:graphic>
            <a:graphicData uri="http://schemas.openxmlformats.org/presentationml/2006/ole">
              <mc:AlternateContent xmlns:mc="http://schemas.openxmlformats.org/markup-compatibility/2006">
                <mc:Choice xmlns:v="urn:schemas-microsoft-com:vml" Requires="v">
                  <p:oleObj spid="_x0000_s105559" name="方程式" r:id="rId10" imgW="177480" imgH="215640" progId="Equation.3">
                    <p:embed/>
                  </p:oleObj>
                </mc:Choice>
                <mc:Fallback>
                  <p:oleObj name="方程式" r:id="rId10" imgW="177480" imgH="215640" progId="Equation.3">
                    <p:embed/>
                    <p:pic>
                      <p:nvPicPr>
                        <p:cNvPr id="0" name=""/>
                        <p:cNvPicPr>
                          <a:picLocks noChangeAspect="1" noChangeArrowheads="1"/>
                        </p:cNvPicPr>
                        <p:nvPr/>
                      </p:nvPicPr>
                      <p:blipFill>
                        <a:blip r:embed="rId11"/>
                        <a:srcRect/>
                        <a:stretch>
                          <a:fillRect/>
                        </a:stretch>
                      </p:blipFill>
                      <p:spPr bwMode="auto">
                        <a:xfrm>
                          <a:off x="7035255" y="4538032"/>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橢圓 88"/>
            <p:cNvSpPr/>
            <p:nvPr/>
          </p:nvSpPr>
          <p:spPr>
            <a:xfrm>
              <a:off x="4271941" y="377396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0" name="橢圓 89"/>
            <p:cNvSpPr/>
            <p:nvPr/>
          </p:nvSpPr>
          <p:spPr>
            <a:xfrm>
              <a:off x="4274283" y="45525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1" name="橢圓 90"/>
            <p:cNvSpPr/>
            <p:nvPr/>
          </p:nvSpPr>
          <p:spPr>
            <a:xfrm>
              <a:off x="4262650" y="578054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2" name="文字方塊 91"/>
            <p:cNvSpPr txBox="1"/>
            <p:nvPr/>
          </p:nvSpPr>
          <p:spPr>
            <a:xfrm rot="5400000">
              <a:off x="4259903" y="520283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3" name="文字方塊 92"/>
            <p:cNvSpPr txBox="1"/>
            <p:nvPr/>
          </p:nvSpPr>
          <p:spPr>
            <a:xfrm>
              <a:off x="3991696" y="3261482"/>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94" name="橢圓 93"/>
            <p:cNvSpPr/>
            <p:nvPr/>
          </p:nvSpPr>
          <p:spPr>
            <a:xfrm>
              <a:off x="5672258" y="375485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5" name="橢圓 94"/>
            <p:cNvSpPr/>
            <p:nvPr/>
          </p:nvSpPr>
          <p:spPr>
            <a:xfrm>
              <a:off x="5674600" y="45147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6" name="橢圓 95"/>
            <p:cNvSpPr/>
            <p:nvPr/>
          </p:nvSpPr>
          <p:spPr>
            <a:xfrm>
              <a:off x="5681628" y="576143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7" name="文字方塊 96"/>
            <p:cNvSpPr txBox="1"/>
            <p:nvPr/>
          </p:nvSpPr>
          <p:spPr>
            <a:xfrm rot="5400000">
              <a:off x="5678881" y="518056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8" name="文字方塊 97"/>
            <p:cNvSpPr txBox="1"/>
            <p:nvPr/>
          </p:nvSpPr>
          <p:spPr>
            <a:xfrm>
              <a:off x="5392013" y="3242374"/>
              <a:ext cx="1134648" cy="461665"/>
            </a:xfrm>
            <a:prstGeom prst="rect">
              <a:avLst/>
            </a:prstGeom>
            <a:noFill/>
          </p:spPr>
          <p:txBody>
            <a:bodyPr wrap="square" rtlCol="0">
              <a:spAutoFit/>
            </a:bodyPr>
            <a:lstStyle/>
            <a:p>
              <a:pPr algn="ctr"/>
              <a:r>
                <a:rPr lang="en-US" altLang="zh-TW" sz="2400" dirty="0" smtClean="0"/>
                <a:t>Layer L</a:t>
              </a:r>
              <a:endParaRPr lang="zh-TW" altLang="en-US" sz="2400" dirty="0"/>
            </a:p>
          </p:txBody>
        </p:sp>
        <p:sp>
          <p:nvSpPr>
            <p:cNvPr id="99" name="文字方塊 98"/>
            <p:cNvSpPr txBox="1"/>
            <p:nvPr/>
          </p:nvSpPr>
          <p:spPr>
            <a:xfrm>
              <a:off x="4843986" y="371537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0" name="文字方塊 99"/>
            <p:cNvSpPr txBox="1"/>
            <p:nvPr/>
          </p:nvSpPr>
          <p:spPr>
            <a:xfrm>
              <a:off x="4861609" y="45008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1" name="文字方塊 100"/>
            <p:cNvSpPr txBox="1"/>
            <p:nvPr/>
          </p:nvSpPr>
          <p:spPr>
            <a:xfrm>
              <a:off x="4873789" y="575717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102" name="直線單箭頭接點 101"/>
            <p:cNvCxnSpPr>
              <a:stCxn id="80" idx="6"/>
              <a:endCxn id="89" idx="2"/>
            </p:cNvCxnSpPr>
            <p:nvPr/>
          </p:nvCxnSpPr>
          <p:spPr>
            <a:xfrm>
              <a:off x="3530537" y="406104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3530537" y="485279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3521246" y="607476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81" idx="6"/>
              <a:endCxn id="89" idx="2"/>
            </p:cNvCxnSpPr>
            <p:nvPr/>
          </p:nvCxnSpPr>
          <p:spPr>
            <a:xfrm flipV="1">
              <a:off x="3532879" y="406104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80" idx="6"/>
              <a:endCxn id="90" idx="2"/>
            </p:cNvCxnSpPr>
            <p:nvPr/>
          </p:nvCxnSpPr>
          <p:spPr>
            <a:xfrm>
              <a:off x="3530537" y="406104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a:stCxn id="80" idx="6"/>
              <a:endCxn id="91" idx="2"/>
            </p:cNvCxnSpPr>
            <p:nvPr/>
          </p:nvCxnSpPr>
          <p:spPr>
            <a:xfrm>
              <a:off x="3530537" y="406104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81" idx="6"/>
              <a:endCxn id="91" idx="2"/>
            </p:cNvCxnSpPr>
            <p:nvPr/>
          </p:nvCxnSpPr>
          <p:spPr>
            <a:xfrm>
              <a:off x="3532879" y="483961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a:stCxn id="82" idx="6"/>
              <a:endCxn id="89" idx="2"/>
            </p:cNvCxnSpPr>
            <p:nvPr/>
          </p:nvCxnSpPr>
          <p:spPr>
            <a:xfrm flipV="1">
              <a:off x="3521246" y="406104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a:stCxn id="82" idx="6"/>
              <a:endCxn id="90" idx="2"/>
            </p:cNvCxnSpPr>
            <p:nvPr/>
          </p:nvCxnSpPr>
          <p:spPr>
            <a:xfrm flipV="1">
              <a:off x="3521246" y="483961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1283222" y="3244902"/>
              <a:ext cx="1134648" cy="461665"/>
            </a:xfrm>
            <a:prstGeom prst="rect">
              <a:avLst/>
            </a:prstGeom>
            <a:noFill/>
          </p:spPr>
          <p:txBody>
            <a:bodyPr wrap="square" rtlCol="0">
              <a:spAutoFit/>
            </a:bodyPr>
            <a:lstStyle/>
            <a:p>
              <a:pPr algn="ctr"/>
              <a:r>
                <a:rPr lang="en-US" altLang="zh-TW" sz="2400" dirty="0" smtClean="0"/>
                <a:t>Input</a:t>
              </a:r>
            </a:p>
          </p:txBody>
        </p:sp>
        <p:sp>
          <p:nvSpPr>
            <p:cNvPr id="120" name="文字方塊 119"/>
            <p:cNvSpPr txBox="1"/>
            <p:nvPr/>
          </p:nvSpPr>
          <p:spPr>
            <a:xfrm>
              <a:off x="6644485" y="3258648"/>
              <a:ext cx="1134648" cy="461665"/>
            </a:xfrm>
            <a:prstGeom prst="rect">
              <a:avLst/>
            </a:prstGeom>
            <a:noFill/>
          </p:spPr>
          <p:txBody>
            <a:bodyPr wrap="square" rtlCol="0">
              <a:spAutoFit/>
            </a:bodyPr>
            <a:lstStyle/>
            <a:p>
              <a:pPr algn="ctr"/>
              <a:r>
                <a:rPr lang="en-US" altLang="zh-TW" sz="2400" dirty="0" smtClean="0"/>
                <a:t>Output</a:t>
              </a:r>
            </a:p>
          </p:txBody>
        </p:sp>
        <p:cxnSp>
          <p:nvCxnSpPr>
            <p:cNvPr id="121" name="直線單箭頭接點 120"/>
            <p:cNvCxnSpPr>
              <a:endCxn id="80" idx="2"/>
            </p:cNvCxnSpPr>
            <p:nvPr/>
          </p:nvCxnSpPr>
          <p:spPr>
            <a:xfrm flipV="1">
              <a:off x="2096979" y="406104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77" idx="3"/>
              <a:endCxn id="81" idx="2"/>
            </p:cNvCxnSpPr>
            <p:nvPr/>
          </p:nvCxnSpPr>
          <p:spPr>
            <a:xfrm>
              <a:off x="2027957" y="4109416"/>
              <a:ext cx="930764"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77" idx="3"/>
              <a:endCxn id="82" idx="2"/>
            </p:cNvCxnSpPr>
            <p:nvPr/>
          </p:nvCxnSpPr>
          <p:spPr>
            <a:xfrm>
              <a:off x="2027957" y="4109416"/>
              <a:ext cx="919131"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79" idx="3"/>
              <a:endCxn id="80" idx="2"/>
            </p:cNvCxnSpPr>
            <p:nvPr/>
          </p:nvCxnSpPr>
          <p:spPr>
            <a:xfrm flipV="1">
              <a:off x="2055477" y="4061042"/>
              <a:ext cx="900902"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76" idx="3"/>
              <a:endCxn id="81" idx="2"/>
            </p:cNvCxnSpPr>
            <p:nvPr/>
          </p:nvCxnSpPr>
          <p:spPr>
            <a:xfrm>
              <a:off x="2022139" y="4679745"/>
              <a:ext cx="936582"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stCxn id="76" idx="3"/>
              <a:endCxn id="82" idx="2"/>
            </p:cNvCxnSpPr>
            <p:nvPr/>
          </p:nvCxnSpPr>
          <p:spPr>
            <a:xfrm>
              <a:off x="2022139" y="4679745"/>
              <a:ext cx="924949"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132" idx="3"/>
              <a:endCxn id="80" idx="2"/>
            </p:cNvCxnSpPr>
            <p:nvPr/>
          </p:nvCxnSpPr>
          <p:spPr>
            <a:xfrm flipV="1">
              <a:off x="2089150" y="4061042"/>
              <a:ext cx="867229" cy="20206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32" idx="3"/>
              <a:endCxn id="81" idx="2"/>
            </p:cNvCxnSpPr>
            <p:nvPr/>
          </p:nvCxnSpPr>
          <p:spPr>
            <a:xfrm flipV="1">
              <a:off x="2089150" y="4839612"/>
              <a:ext cx="869571" cy="12421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132" idx="3"/>
              <a:endCxn id="82" idx="2"/>
            </p:cNvCxnSpPr>
            <p:nvPr/>
          </p:nvCxnSpPr>
          <p:spPr>
            <a:xfrm flipV="1">
              <a:off x="2089150" y="6067624"/>
              <a:ext cx="857938" cy="140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1" name="Object 12"/>
            <p:cNvGraphicFramePr>
              <a:graphicFrameLocks noChangeAspect="1"/>
            </p:cNvGraphicFramePr>
            <p:nvPr>
              <p:extLst/>
            </p:nvPr>
          </p:nvGraphicFramePr>
          <p:xfrm>
            <a:off x="7005638" y="5781675"/>
            <a:ext cx="460375" cy="461963"/>
          </p:xfrm>
          <a:graphic>
            <a:graphicData uri="http://schemas.openxmlformats.org/presentationml/2006/ole">
              <mc:AlternateContent xmlns:mc="http://schemas.openxmlformats.org/markup-compatibility/2006">
                <mc:Choice xmlns:v="urn:schemas-microsoft-com:vml" Requires="v">
                  <p:oleObj spid="_x0000_s105560" name="方程式" r:id="rId12" imgW="215640" imgH="215640" progId="Equation.3">
                    <p:embed/>
                  </p:oleObj>
                </mc:Choice>
                <mc:Fallback>
                  <p:oleObj name="方程式" r:id="rId12" imgW="215640" imgH="215640" progId="Equation.3">
                    <p:embed/>
                    <p:pic>
                      <p:nvPicPr>
                        <p:cNvPr id="0" name=""/>
                        <p:cNvPicPr>
                          <a:picLocks noChangeAspect="1" noChangeArrowheads="1"/>
                        </p:cNvPicPr>
                        <p:nvPr/>
                      </p:nvPicPr>
                      <p:blipFill>
                        <a:blip r:embed="rId13"/>
                        <a:srcRect/>
                        <a:stretch>
                          <a:fillRect/>
                        </a:stretch>
                      </p:blipFill>
                      <p:spPr bwMode="auto">
                        <a:xfrm>
                          <a:off x="7005638" y="5781675"/>
                          <a:ext cx="46037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2"/>
            <p:cNvGraphicFramePr>
              <a:graphicFrameLocks noChangeAspect="1"/>
            </p:cNvGraphicFramePr>
            <p:nvPr>
              <p:extLst/>
            </p:nvPr>
          </p:nvGraphicFramePr>
          <p:xfrm>
            <a:off x="1682750" y="5837238"/>
            <a:ext cx="406400" cy="488950"/>
          </p:xfrm>
          <a:graphic>
            <a:graphicData uri="http://schemas.openxmlformats.org/presentationml/2006/ole">
              <mc:AlternateContent xmlns:mc="http://schemas.openxmlformats.org/markup-compatibility/2006">
                <mc:Choice xmlns:v="urn:schemas-microsoft-com:vml" Requires="v">
                  <p:oleObj spid="_x0000_s105561" name="方程式" r:id="rId14" imgW="190440" imgH="228600" progId="Equation.3">
                    <p:embed/>
                  </p:oleObj>
                </mc:Choice>
                <mc:Fallback>
                  <p:oleObj name="方程式" r:id="rId14" imgW="190440" imgH="228600" progId="Equation.3">
                    <p:embed/>
                    <p:pic>
                      <p:nvPicPr>
                        <p:cNvPr id="0" name=""/>
                        <p:cNvPicPr>
                          <a:picLocks noChangeAspect="1" noChangeArrowheads="1"/>
                        </p:cNvPicPr>
                        <p:nvPr/>
                      </p:nvPicPr>
                      <p:blipFill>
                        <a:blip r:embed="rId15"/>
                        <a:srcRect/>
                        <a:stretch>
                          <a:fillRect/>
                        </a:stretch>
                      </p:blipFill>
                      <p:spPr bwMode="auto">
                        <a:xfrm>
                          <a:off x="1682750" y="5837238"/>
                          <a:ext cx="40640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 name="Object 12"/>
          <p:cNvGraphicFramePr>
            <a:graphicFrameLocks noChangeAspect="1"/>
          </p:cNvGraphicFramePr>
          <p:nvPr>
            <p:extLst>
              <p:ext uri="{D42A27DB-BD31-4B8C-83A1-F6EECF244321}">
                <p14:modId xmlns:p14="http://schemas.microsoft.com/office/powerpoint/2010/main" val="3035582949"/>
              </p:ext>
            </p:extLst>
          </p:nvPr>
        </p:nvGraphicFramePr>
        <p:xfrm>
          <a:off x="3245846" y="2370826"/>
          <a:ext cx="1967006" cy="529116"/>
        </p:xfrm>
        <a:graphic>
          <a:graphicData uri="http://schemas.openxmlformats.org/presentationml/2006/ole">
            <mc:AlternateContent xmlns:mc="http://schemas.openxmlformats.org/markup-compatibility/2006">
              <mc:Choice xmlns:v="urn:schemas-microsoft-com:vml" Requires="v">
                <p:oleObj spid="_x0000_s105562" name="方程式" r:id="rId16" imgW="850680" imgH="228600" progId="Equation.3">
                  <p:embed/>
                </p:oleObj>
              </mc:Choice>
              <mc:Fallback>
                <p:oleObj name="方程式" r:id="rId16" imgW="850680" imgH="228600" progId="Equation.3">
                  <p:embed/>
                  <p:pic>
                    <p:nvPicPr>
                      <p:cNvPr id="0" name=""/>
                      <p:cNvPicPr>
                        <a:picLocks noChangeAspect="1" noChangeArrowheads="1"/>
                      </p:cNvPicPr>
                      <p:nvPr/>
                    </p:nvPicPr>
                    <p:blipFill>
                      <a:blip r:embed="rId17"/>
                      <a:srcRect/>
                      <a:stretch>
                        <a:fillRect/>
                      </a:stretch>
                    </p:blipFill>
                    <p:spPr bwMode="auto">
                      <a:xfrm>
                        <a:off x="3245846" y="2370826"/>
                        <a:ext cx="1967006" cy="529116"/>
                      </a:xfrm>
                      <a:prstGeom prst="rect">
                        <a:avLst/>
                      </a:prstGeom>
                      <a:noFill/>
                      <a:extLst/>
                    </p:spPr>
                  </p:pic>
                </p:oleObj>
              </mc:Fallback>
            </mc:AlternateContent>
          </a:graphicData>
        </a:graphic>
      </p:graphicFrame>
      <p:sp>
        <p:nvSpPr>
          <p:cNvPr id="6" name="右大括弧 5"/>
          <p:cNvSpPr/>
          <p:nvPr/>
        </p:nvSpPr>
        <p:spPr>
          <a:xfrm rot="5400000">
            <a:off x="3669523" y="4894966"/>
            <a:ext cx="417826" cy="2293054"/>
          </a:xfrm>
          <a:prstGeom prst="rightBrace">
            <a:avLst>
              <a:gd name="adj1" fmla="val 76723"/>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42600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a:off x="5695131" y="2533595"/>
            <a:ext cx="2689840" cy="2809123"/>
          </a:xfrm>
          <a:prstGeom prst="rect">
            <a:avLst/>
          </a:prstGeom>
        </p:spPr>
      </p:pic>
      <p:sp>
        <p:nvSpPr>
          <p:cNvPr id="2" name="標題 1"/>
          <p:cNvSpPr>
            <a:spLocks noGrp="1"/>
          </p:cNvSpPr>
          <p:nvPr>
            <p:ph type="title"/>
          </p:nvPr>
        </p:nvSpPr>
        <p:spPr/>
        <p:txBody>
          <a:bodyPr/>
          <a:lstStyle/>
          <a:p>
            <a:r>
              <a:rPr lang="en-US" altLang="zh-TW" dirty="0"/>
              <a:t>Deep </a:t>
            </a:r>
            <a:r>
              <a:rPr lang="en-US" altLang="zh-TW" dirty="0" smtClean="0"/>
              <a:t>Learning</a:t>
            </a:r>
            <a:endParaRPr lang="zh-TW" altLang="en-US" dirty="0"/>
          </a:p>
        </p:txBody>
      </p:sp>
      <p:sp>
        <p:nvSpPr>
          <p:cNvPr id="4" name="矩形 3"/>
          <p:cNvSpPr/>
          <p:nvPr/>
        </p:nvSpPr>
        <p:spPr>
          <a:xfrm>
            <a:off x="4931725" y="5093913"/>
            <a:ext cx="3766012" cy="1200329"/>
          </a:xfrm>
          <a:prstGeom prst="rect">
            <a:avLst/>
          </a:prstGeom>
        </p:spPr>
        <p:txBody>
          <a:bodyPr wrap="square">
            <a:spAutoFit/>
          </a:bodyPr>
          <a:lstStyle/>
          <a:p>
            <a:r>
              <a:rPr lang="en-US" altLang="zh-TW" sz="2400" dirty="0" smtClean="0">
                <a:solidFill>
                  <a:srgbClr val="0000FF"/>
                </a:solidFill>
              </a:rPr>
              <a:t>Reference: </a:t>
            </a:r>
            <a:r>
              <a:rPr lang="zh-TW" altLang="en-US" sz="2400" u="sng" dirty="0" smtClean="0"/>
              <a:t>http</a:t>
            </a:r>
            <a:r>
              <a:rPr lang="zh-TW" altLang="en-US" sz="2400" u="sng" dirty="0"/>
              <a:t>://neuralnetworksanddeeplearning.com/chap4.html</a:t>
            </a:r>
          </a:p>
        </p:txBody>
      </p:sp>
      <p:sp>
        <p:nvSpPr>
          <p:cNvPr id="7" name="文字方塊 6"/>
          <p:cNvSpPr txBox="1"/>
          <p:nvPr/>
        </p:nvSpPr>
        <p:spPr>
          <a:xfrm>
            <a:off x="802278" y="2270997"/>
            <a:ext cx="3489589" cy="461665"/>
          </a:xfrm>
          <a:prstGeom prst="rect">
            <a:avLst/>
          </a:prstGeom>
          <a:noFill/>
        </p:spPr>
        <p:txBody>
          <a:bodyPr wrap="square" rtlCol="0">
            <a:spAutoFit/>
          </a:bodyPr>
          <a:lstStyle/>
          <a:p>
            <a:r>
              <a:rPr lang="en-US" altLang="zh-TW" sz="2400" dirty="0" smtClean="0"/>
              <a:t>Any continuous function f</a:t>
            </a:r>
            <a:endParaRPr lang="zh-TW" altLang="en-US" sz="2400" dirty="0"/>
          </a:p>
        </p:txBody>
      </p:sp>
      <p:graphicFrame>
        <p:nvGraphicFramePr>
          <p:cNvPr id="8" name="Object 12"/>
          <p:cNvGraphicFramePr>
            <a:graphicFrameLocks noChangeAspect="1"/>
          </p:cNvGraphicFramePr>
          <p:nvPr>
            <p:extLst>
              <p:ext uri="{D42A27DB-BD31-4B8C-83A1-F6EECF244321}">
                <p14:modId xmlns:p14="http://schemas.microsoft.com/office/powerpoint/2010/main" val="2734215845"/>
              </p:ext>
            </p:extLst>
          </p:nvPr>
        </p:nvGraphicFramePr>
        <p:xfrm>
          <a:off x="1638228" y="2894209"/>
          <a:ext cx="1817688" cy="488950"/>
        </p:xfrm>
        <a:graphic>
          <a:graphicData uri="http://schemas.openxmlformats.org/presentationml/2006/ole">
            <mc:AlternateContent xmlns:mc="http://schemas.openxmlformats.org/markup-compatibility/2006">
              <mc:Choice xmlns:v="urn:schemas-microsoft-com:vml" Requires="v">
                <p:oleObj spid="_x0000_s112650" name="方程式" r:id="rId5" imgW="850680" imgH="228600" progId="Equation.3">
                  <p:embed/>
                </p:oleObj>
              </mc:Choice>
              <mc:Fallback>
                <p:oleObj name="方程式" r:id="rId5" imgW="850680" imgH="228600" progId="Equation.3">
                  <p:embed/>
                  <p:pic>
                    <p:nvPicPr>
                      <p:cNvPr id="0" name=""/>
                      <p:cNvPicPr>
                        <a:picLocks noChangeAspect="1" noChangeArrowheads="1"/>
                      </p:cNvPicPr>
                      <p:nvPr/>
                    </p:nvPicPr>
                    <p:blipFill>
                      <a:blip r:embed="rId6"/>
                      <a:srcRect/>
                      <a:stretch>
                        <a:fillRect/>
                      </a:stretch>
                    </p:blipFill>
                    <p:spPr bwMode="auto">
                      <a:xfrm>
                        <a:off x="1638228" y="2894209"/>
                        <a:ext cx="18176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798196" y="3487694"/>
            <a:ext cx="3861707" cy="830997"/>
          </a:xfrm>
          <a:prstGeom prst="rect">
            <a:avLst/>
          </a:prstGeom>
          <a:noFill/>
        </p:spPr>
        <p:txBody>
          <a:bodyPr wrap="square" rtlCol="0">
            <a:spAutoFit/>
          </a:bodyPr>
          <a:lstStyle/>
          <a:p>
            <a:r>
              <a:rPr lang="en-US" altLang="zh-TW" sz="2400" dirty="0" smtClean="0"/>
              <a:t>Can be realized by a network with one hidden layer</a:t>
            </a:r>
            <a:endParaRPr lang="zh-TW" altLang="en-US" sz="2400" dirty="0"/>
          </a:p>
        </p:txBody>
      </p:sp>
      <p:sp>
        <p:nvSpPr>
          <p:cNvPr id="10" name="文字方塊 9"/>
          <p:cNvSpPr txBox="1"/>
          <p:nvPr/>
        </p:nvSpPr>
        <p:spPr>
          <a:xfrm>
            <a:off x="739817" y="4382231"/>
            <a:ext cx="4220936" cy="461665"/>
          </a:xfrm>
          <a:prstGeom prst="rect">
            <a:avLst/>
          </a:prstGeom>
          <a:noFill/>
        </p:spPr>
        <p:txBody>
          <a:bodyPr wrap="square" rtlCol="0">
            <a:spAutoFit/>
          </a:bodyPr>
          <a:lstStyle/>
          <a:p>
            <a:r>
              <a:rPr lang="en-US" altLang="zh-TW" sz="2400" dirty="0" smtClean="0"/>
              <a:t>(given </a:t>
            </a:r>
            <a:r>
              <a:rPr lang="en-US" altLang="zh-TW" sz="2400" b="1" dirty="0" smtClean="0"/>
              <a:t>enough</a:t>
            </a:r>
            <a:r>
              <a:rPr lang="en-US" altLang="zh-TW" sz="2400" dirty="0" smtClean="0"/>
              <a:t> hidden neurons)</a:t>
            </a:r>
            <a:endParaRPr lang="zh-TW" altLang="en-US" sz="2400" dirty="0"/>
          </a:p>
        </p:txBody>
      </p:sp>
      <p:sp>
        <p:nvSpPr>
          <p:cNvPr id="11" name="文字方塊 10"/>
          <p:cNvSpPr txBox="1"/>
          <p:nvPr/>
        </p:nvSpPr>
        <p:spPr>
          <a:xfrm>
            <a:off x="657678" y="1690689"/>
            <a:ext cx="4762975" cy="523220"/>
          </a:xfrm>
          <a:prstGeom prst="rect">
            <a:avLst/>
          </a:prstGeom>
          <a:noFill/>
        </p:spPr>
        <p:txBody>
          <a:bodyPr wrap="square" rtlCol="0">
            <a:spAutoFit/>
          </a:bodyPr>
          <a:lstStyle/>
          <a:p>
            <a:r>
              <a:rPr lang="en-US" altLang="zh-TW" sz="2800" b="1" i="1" u="sng" dirty="0"/>
              <a:t>Universality </a:t>
            </a:r>
            <a:r>
              <a:rPr lang="en-US" altLang="zh-TW" sz="2800" b="1" i="1" u="sng" dirty="0" smtClean="0"/>
              <a:t>Theorem:</a:t>
            </a:r>
            <a:endParaRPr lang="zh-TW" altLang="en-US" sz="2800" b="1" i="1" u="sng" dirty="0">
              <a:solidFill>
                <a:srgbClr val="FF0000"/>
              </a:solidFill>
            </a:endParaRPr>
          </a:p>
        </p:txBody>
      </p:sp>
    </p:spTree>
    <p:extLst>
      <p:ext uri="{BB962C8B-B14F-4D97-AF65-F5344CB8AC3E}">
        <p14:creationId xmlns:p14="http://schemas.microsoft.com/office/powerpoint/2010/main" val="24423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Popular</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90537" y="1662335"/>
            <a:ext cx="8162925" cy="4752975"/>
          </a:xfrm>
          <a:prstGeom prst="rect">
            <a:avLst/>
          </a:prstGeom>
        </p:spPr>
      </p:pic>
    </p:spTree>
    <p:extLst>
      <p:ext uri="{BB962C8B-B14F-4D97-AF65-F5344CB8AC3E}">
        <p14:creationId xmlns:p14="http://schemas.microsoft.com/office/powerpoint/2010/main" val="3565321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Powerful</a:t>
            </a:r>
            <a:endParaRPr lang="zh-TW" altLang="en-US" dirty="0"/>
          </a:p>
        </p:txBody>
      </p:sp>
      <p:sp>
        <p:nvSpPr>
          <p:cNvPr id="3" name="內容版面配置區 2"/>
          <p:cNvSpPr>
            <a:spLocks noGrp="1"/>
          </p:cNvSpPr>
          <p:nvPr>
            <p:ph idx="1"/>
          </p:nvPr>
        </p:nvSpPr>
        <p:spPr/>
        <p:txBody>
          <a:bodyPr/>
          <a:lstStyle/>
          <a:p>
            <a:r>
              <a:rPr lang="en-US" altLang="zh-TW" dirty="0" smtClean="0"/>
              <a:t>Speech Recognition (TIMIT):</a:t>
            </a:r>
            <a:endParaRPr lang="zh-TW" altLang="en-US" dirty="0"/>
          </a:p>
        </p:txBody>
      </p:sp>
      <p:pic>
        <p:nvPicPr>
          <p:cNvPr id="7" name="圖片 6"/>
          <p:cNvPicPr>
            <a:picLocks noChangeAspect="1"/>
          </p:cNvPicPr>
          <p:nvPr/>
        </p:nvPicPr>
        <p:blipFill>
          <a:blip r:embed="rId3"/>
          <a:stretch>
            <a:fillRect/>
          </a:stretch>
        </p:blipFill>
        <p:spPr>
          <a:xfrm>
            <a:off x="1128026" y="2317938"/>
            <a:ext cx="6954616" cy="3896983"/>
          </a:xfrm>
          <a:prstGeom prst="rect">
            <a:avLst/>
          </a:prstGeom>
        </p:spPr>
      </p:pic>
      <p:sp>
        <p:nvSpPr>
          <p:cNvPr id="8" name="文字方塊 7"/>
          <p:cNvSpPr txBox="1"/>
          <p:nvPr/>
        </p:nvSpPr>
        <p:spPr>
          <a:xfrm>
            <a:off x="1004884" y="6207611"/>
            <a:ext cx="7477808" cy="461665"/>
          </a:xfrm>
          <a:prstGeom prst="rect">
            <a:avLst/>
          </a:prstGeom>
          <a:noFill/>
        </p:spPr>
        <p:txBody>
          <a:bodyPr wrap="square" rtlCol="0">
            <a:spAutoFit/>
          </a:bodyPr>
          <a:lstStyle/>
          <a:p>
            <a:pPr algn="ctr"/>
            <a:r>
              <a:rPr lang="en-US" altLang="zh-TW" sz="2400" dirty="0" smtClean="0">
                <a:solidFill>
                  <a:srgbClr val="0000FF"/>
                </a:solidFill>
              </a:rPr>
              <a:t>(Deep neural network on TIMIT usually used 4 to 8 layers)</a:t>
            </a:r>
            <a:endParaRPr lang="zh-TW" altLang="en-US" sz="2400" dirty="0">
              <a:solidFill>
                <a:srgbClr val="0000FF"/>
              </a:solidFill>
            </a:endParaRPr>
          </a:p>
        </p:txBody>
      </p:sp>
    </p:spTree>
    <p:extLst>
      <p:ext uri="{BB962C8B-B14F-4D97-AF65-F5344CB8AC3E}">
        <p14:creationId xmlns:p14="http://schemas.microsoft.com/office/powerpoint/2010/main" val="415201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83665601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62149" y="1707314"/>
            <a:ext cx="8049837" cy="12686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5522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smtClean="0"/>
              <a:t>Three </a:t>
            </a:r>
            <a:r>
              <a:rPr lang="en-US" altLang="zh-TW" dirty="0"/>
              <a:t>misunderstandings </a:t>
            </a:r>
            <a:br>
              <a:rPr lang="en-US" altLang="zh-TW" dirty="0"/>
            </a:br>
            <a:r>
              <a:rPr lang="en-US" altLang="zh-TW" dirty="0" smtClean="0"/>
              <a:t>about </a:t>
            </a:r>
            <a:r>
              <a:rPr lang="en-US" altLang="zh-TW" dirty="0"/>
              <a:t>Deep Learning</a:t>
            </a:r>
            <a:endParaRPr lang="zh-TW" altLang="en-US" sz="4400" dirty="0">
              <a:solidFill>
                <a:srgbClr val="0000FF"/>
              </a:solidFill>
            </a:endParaRPr>
          </a:p>
        </p:txBody>
      </p:sp>
      <p:sp>
        <p:nvSpPr>
          <p:cNvPr id="3" name="副標題 2"/>
          <p:cNvSpPr>
            <a:spLocks noGrp="1"/>
          </p:cNvSpPr>
          <p:nvPr>
            <p:ph type="subTitle" idx="1"/>
          </p:nvPr>
        </p:nvSpPr>
        <p:spPr/>
        <p:txBody>
          <a:bodyPr>
            <a:normAutofit/>
          </a:bodyPr>
          <a:lstStyle/>
          <a:p>
            <a:pPr algn="l"/>
            <a:r>
              <a:rPr lang="en-US" altLang="zh-TW" sz="3200" dirty="0"/>
              <a:t>1. Deep learning </a:t>
            </a:r>
            <a:r>
              <a:rPr lang="en-US" altLang="zh-TW" sz="3200" dirty="0" smtClean="0"/>
              <a:t>works because </a:t>
            </a:r>
            <a:r>
              <a:rPr lang="en-US" altLang="zh-TW" sz="3200" dirty="0"/>
              <a:t>the model is more “complex”</a:t>
            </a:r>
          </a:p>
        </p:txBody>
      </p:sp>
    </p:spTree>
    <p:extLst>
      <p:ext uri="{BB962C8B-B14F-4D97-AF65-F5344CB8AC3E}">
        <p14:creationId xmlns:p14="http://schemas.microsoft.com/office/powerpoint/2010/main" val="35417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矩形 202"/>
          <p:cNvSpPr/>
          <p:nvPr/>
        </p:nvSpPr>
        <p:spPr>
          <a:xfrm rot="5400000">
            <a:off x="2459689" y="3423173"/>
            <a:ext cx="714976" cy="270132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4" name="矩形 203"/>
          <p:cNvSpPr/>
          <p:nvPr/>
        </p:nvSpPr>
        <p:spPr>
          <a:xfrm rot="5400000">
            <a:off x="2367400" y="255375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5" name="矩形 204"/>
          <p:cNvSpPr/>
          <p:nvPr/>
        </p:nvSpPr>
        <p:spPr>
          <a:xfrm rot="5400000">
            <a:off x="5783746" y="4612578"/>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6" name="矩形 205"/>
          <p:cNvSpPr/>
          <p:nvPr/>
        </p:nvSpPr>
        <p:spPr>
          <a:xfrm rot="5400000">
            <a:off x="5778238" y="3501637"/>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7" name="矩形 206"/>
          <p:cNvSpPr/>
          <p:nvPr/>
        </p:nvSpPr>
        <p:spPr>
          <a:xfrm rot="5400000">
            <a:off x="5778238" y="2323075"/>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8" name="矩形 207"/>
          <p:cNvSpPr/>
          <p:nvPr/>
        </p:nvSpPr>
        <p:spPr>
          <a:xfrm rot="5400000">
            <a:off x="5747057" y="1522483"/>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Deep is simply more complex …..</a:t>
            </a:r>
            <a:endParaRPr lang="zh-TW" altLang="en-US" dirty="0"/>
          </a:p>
        </p:txBody>
      </p:sp>
      <p:sp>
        <p:nvSpPr>
          <p:cNvPr id="10" name="矩形 9"/>
          <p:cNvSpPr/>
          <p:nvPr/>
        </p:nvSpPr>
        <p:spPr>
          <a:xfrm rot="5400000">
            <a:off x="2503117" y="459122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46" name="群組 145"/>
          <p:cNvGrpSpPr/>
          <p:nvPr/>
        </p:nvGrpSpPr>
        <p:grpSpPr>
          <a:xfrm>
            <a:off x="1523536" y="3284099"/>
            <a:ext cx="2474555" cy="2765327"/>
            <a:chOff x="1091509" y="3383234"/>
            <a:chExt cx="2474555" cy="2765327"/>
          </a:xfrm>
        </p:grpSpPr>
        <p:sp>
          <p:nvSpPr>
            <p:cNvPr id="21" name="橢圓 20"/>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92" name="群組 91"/>
            <p:cNvGrpSpPr/>
            <p:nvPr/>
          </p:nvGrpSpPr>
          <p:grpSpPr>
            <a:xfrm>
              <a:off x="1211127" y="5591689"/>
              <a:ext cx="2283266" cy="556872"/>
              <a:chOff x="755858" y="5735182"/>
              <a:chExt cx="2283266" cy="556872"/>
            </a:xfrm>
          </p:grpSpPr>
          <p:grpSp>
            <p:nvGrpSpPr>
              <p:cNvPr id="79" name="群組 78"/>
              <p:cNvGrpSpPr/>
              <p:nvPr/>
            </p:nvGrpSpPr>
            <p:grpSpPr>
              <a:xfrm>
                <a:off x="755858" y="5895047"/>
                <a:ext cx="289125" cy="383103"/>
                <a:chOff x="2268775" y="3538012"/>
                <a:chExt cx="289125" cy="383103"/>
              </a:xfrm>
            </p:grpSpPr>
            <p:sp>
              <p:nvSpPr>
                <p:cNvPr id="16" name="矩形 15"/>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extLst>
                    <p:ext uri="{D42A27DB-BD31-4B8C-83A1-F6EECF244321}">
                      <p14:modId xmlns:p14="http://schemas.microsoft.com/office/powerpoint/2010/main" val="3797478075"/>
                    </p:ext>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07579"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4" name="群組 83"/>
              <p:cNvGrpSpPr/>
              <p:nvPr/>
            </p:nvGrpSpPr>
            <p:grpSpPr>
              <a:xfrm>
                <a:off x="1456763" y="5895047"/>
                <a:ext cx="317234" cy="383104"/>
                <a:chOff x="2263870" y="4021266"/>
                <a:chExt cx="317234" cy="383104"/>
              </a:xfrm>
            </p:grpSpPr>
            <p:sp>
              <p:nvSpPr>
                <p:cNvPr id="15" name="矩形 14"/>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3660925910"/>
                    </p:ext>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07580"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 name="文字方塊 23"/>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8" name="群組 87"/>
              <p:cNvGrpSpPr/>
              <p:nvPr/>
            </p:nvGrpSpPr>
            <p:grpSpPr>
              <a:xfrm>
                <a:off x="2687405" y="5886570"/>
                <a:ext cx="351719" cy="405484"/>
                <a:chOff x="2257778" y="5192060"/>
                <a:chExt cx="351719" cy="405484"/>
              </a:xfrm>
            </p:grpSpPr>
            <p:sp>
              <p:nvSpPr>
                <p:cNvPr id="23" name="矩形 22"/>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ext uri="{D42A27DB-BD31-4B8C-83A1-F6EECF244321}">
                      <p14:modId xmlns:p14="http://schemas.microsoft.com/office/powerpoint/2010/main" val="622919879"/>
                    </p:ext>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07581"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7" name="橢圓 96"/>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8" name="橢圓 97"/>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9" name="文字方塊 98"/>
            <p:cNvSpPr txBox="1"/>
            <p:nvPr/>
          </p:nvSpPr>
          <p:spPr>
            <a:xfrm>
              <a:off x="2186531" y="4544968"/>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0" name="橢圓 99"/>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2" name="橢圓 101"/>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03" name="直線單箭頭接點 102"/>
            <p:cNvCxnSpPr>
              <a:endCxn id="21"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endCxn id="97"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7"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a:endCxn id="98"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21"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21" idx="0"/>
              <a:endCxn id="100"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0"/>
              <a:endCxn id="100"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8" idx="0"/>
              <a:endCxn id="100"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8" idx="0"/>
              <a:endCxn id="102"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97" idx="0"/>
              <a:endCxn id="102"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21" idx="0"/>
              <a:endCxn id="102"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群組 198"/>
          <p:cNvGrpSpPr/>
          <p:nvPr/>
        </p:nvGrpSpPr>
        <p:grpSpPr>
          <a:xfrm>
            <a:off x="4906581" y="2120032"/>
            <a:ext cx="2497105" cy="3908948"/>
            <a:chOff x="4512303" y="2253842"/>
            <a:chExt cx="2497105" cy="3908948"/>
          </a:xfrm>
        </p:grpSpPr>
        <p:sp>
          <p:nvSpPr>
            <p:cNvPr id="148" name="橢圓 147"/>
            <p:cNvSpPr/>
            <p:nvPr/>
          </p:nvSpPr>
          <p:spPr>
            <a:xfrm>
              <a:off x="4534853" y="466039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49" name="群組 148"/>
            <p:cNvGrpSpPr/>
            <p:nvPr/>
          </p:nvGrpSpPr>
          <p:grpSpPr>
            <a:xfrm>
              <a:off x="4654471" y="5605918"/>
              <a:ext cx="2283266" cy="556872"/>
              <a:chOff x="755858" y="5735182"/>
              <a:chExt cx="2283266" cy="556872"/>
            </a:xfrm>
          </p:grpSpPr>
          <p:grpSp>
            <p:nvGrpSpPr>
              <p:cNvPr id="169" name="群組 168"/>
              <p:cNvGrpSpPr/>
              <p:nvPr/>
            </p:nvGrpSpPr>
            <p:grpSpPr>
              <a:xfrm>
                <a:off x="755858" y="5895047"/>
                <a:ext cx="289125" cy="383103"/>
                <a:chOff x="2268775" y="3538012"/>
                <a:chExt cx="289125" cy="383103"/>
              </a:xfrm>
            </p:grpSpPr>
            <p:sp>
              <p:nvSpPr>
                <p:cNvPr id="177" name="矩形 176"/>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78" name="Object 12"/>
                <p:cNvGraphicFramePr>
                  <a:graphicFrameLocks noChangeAspect="1"/>
                </p:cNvGraphicFramePr>
                <p:nvPr>
                  <p:extLst>
                    <p:ext uri="{D42A27DB-BD31-4B8C-83A1-F6EECF244321}">
                      <p14:modId xmlns:p14="http://schemas.microsoft.com/office/powerpoint/2010/main" val="2122777855"/>
                    </p:ext>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07582" name="方程式" r:id="rId9" imgW="152280" imgH="215640" progId="Equation.3">
                        <p:embed/>
                      </p:oleObj>
                    </mc:Choice>
                    <mc:Fallback>
                      <p:oleObj name="方程式" r:id="rId9"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0" name="群組 169"/>
              <p:cNvGrpSpPr/>
              <p:nvPr/>
            </p:nvGrpSpPr>
            <p:grpSpPr>
              <a:xfrm>
                <a:off x="1456763" y="5895047"/>
                <a:ext cx="317234" cy="383104"/>
                <a:chOff x="2263870" y="4021266"/>
                <a:chExt cx="317234" cy="383104"/>
              </a:xfrm>
            </p:grpSpPr>
            <p:sp>
              <p:nvSpPr>
                <p:cNvPr id="175" name="矩形 174"/>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76" name="Object 12"/>
                <p:cNvGraphicFramePr>
                  <a:graphicFrameLocks noChangeAspect="1"/>
                </p:cNvGraphicFramePr>
                <p:nvPr>
                  <p:extLst>
                    <p:ext uri="{D42A27DB-BD31-4B8C-83A1-F6EECF244321}">
                      <p14:modId xmlns:p14="http://schemas.microsoft.com/office/powerpoint/2010/main" val="3108663639"/>
                    </p:ext>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07583"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1" name="文字方塊 170"/>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172" name="群組 171"/>
              <p:cNvGrpSpPr/>
              <p:nvPr/>
            </p:nvGrpSpPr>
            <p:grpSpPr>
              <a:xfrm>
                <a:off x="2687405" y="5886570"/>
                <a:ext cx="351719" cy="405484"/>
                <a:chOff x="2257778" y="5192060"/>
                <a:chExt cx="351719" cy="405484"/>
              </a:xfrm>
            </p:grpSpPr>
            <p:sp>
              <p:nvSpPr>
                <p:cNvPr id="173" name="矩形 172"/>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74" name="Object 12"/>
                <p:cNvGraphicFramePr>
                  <a:graphicFrameLocks noChangeAspect="1"/>
                </p:cNvGraphicFramePr>
                <p:nvPr>
                  <p:extLst>
                    <p:ext uri="{D42A27DB-BD31-4B8C-83A1-F6EECF244321}">
                      <p14:modId xmlns:p14="http://schemas.microsoft.com/office/powerpoint/2010/main" val="4024511202"/>
                    </p:ext>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07584" name="方程式" r:id="rId11" imgW="190440" imgH="228600" progId="Equation.3">
                        <p:embed/>
                      </p:oleObj>
                    </mc:Choice>
                    <mc:Fallback>
                      <p:oleObj name="方程式" r:id="rId11"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50" name="橢圓 149"/>
            <p:cNvSpPr/>
            <p:nvPr/>
          </p:nvSpPr>
          <p:spPr>
            <a:xfrm>
              <a:off x="5279883" y="468075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6525292" y="4668195"/>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a:off x="5629875" y="4559197"/>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155" name="直線單箭頭接點 154"/>
            <p:cNvCxnSpPr>
              <a:endCxn id="148" idx="4"/>
            </p:cNvCxnSpPr>
            <p:nvPr/>
          </p:nvCxnSpPr>
          <p:spPr>
            <a:xfrm flipV="1">
              <a:off x="4776911" y="5136544"/>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V="1">
              <a:off x="5521941" y="5126262"/>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p:cNvCxnSpPr/>
            <p:nvPr/>
          </p:nvCxnSpPr>
          <p:spPr>
            <a:xfrm flipV="1">
              <a:off x="6747205" y="5142674"/>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p:cNvCxnSpPr>
              <a:endCxn id="150" idx="4"/>
            </p:cNvCxnSpPr>
            <p:nvPr/>
          </p:nvCxnSpPr>
          <p:spPr>
            <a:xfrm flipH="1" flipV="1">
              <a:off x="5521941" y="5156903"/>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p:nvPr/>
          </p:nvCxnSpPr>
          <p:spPr>
            <a:xfrm flipH="1" flipV="1">
              <a:off x="4793195" y="5142674"/>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p:cNvCxnSpPr>
              <a:endCxn id="150" idx="4"/>
            </p:cNvCxnSpPr>
            <p:nvPr/>
          </p:nvCxnSpPr>
          <p:spPr>
            <a:xfrm flipV="1">
              <a:off x="4780774" y="5156903"/>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p:cNvCxnSpPr>
              <a:endCxn id="151" idx="4"/>
            </p:cNvCxnSpPr>
            <p:nvPr/>
          </p:nvCxnSpPr>
          <p:spPr>
            <a:xfrm flipV="1">
              <a:off x="5514444" y="5144342"/>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p:cNvCxnSpPr>
              <a:endCxn id="148" idx="4"/>
            </p:cNvCxnSpPr>
            <p:nvPr/>
          </p:nvCxnSpPr>
          <p:spPr>
            <a:xfrm flipH="1" flipV="1">
              <a:off x="4776911" y="5136544"/>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橢圓 178"/>
            <p:cNvSpPr/>
            <p:nvPr/>
          </p:nvSpPr>
          <p:spPr>
            <a:xfrm>
              <a:off x="4512303" y="3516776"/>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0" name="橢圓 179"/>
            <p:cNvSpPr/>
            <p:nvPr/>
          </p:nvSpPr>
          <p:spPr>
            <a:xfrm>
              <a:off x="5257333" y="353713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1" name="橢圓 180"/>
            <p:cNvSpPr/>
            <p:nvPr/>
          </p:nvSpPr>
          <p:spPr>
            <a:xfrm>
              <a:off x="6502742" y="3524574"/>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2" name="文字方塊 181"/>
            <p:cNvSpPr txBox="1"/>
            <p:nvPr/>
          </p:nvSpPr>
          <p:spPr>
            <a:xfrm>
              <a:off x="5607325" y="3415576"/>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83" name="橢圓 182"/>
            <p:cNvSpPr/>
            <p:nvPr/>
          </p:nvSpPr>
          <p:spPr>
            <a:xfrm>
              <a:off x="4934528" y="2268071"/>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4" name="橢圓 183"/>
            <p:cNvSpPr/>
            <p:nvPr/>
          </p:nvSpPr>
          <p:spPr>
            <a:xfrm>
              <a:off x="6048483" y="2253842"/>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85" name="直線單箭頭接點 184"/>
            <p:cNvCxnSpPr>
              <a:stCxn id="179" idx="0"/>
              <a:endCxn id="183" idx="4"/>
            </p:cNvCxnSpPr>
            <p:nvPr/>
          </p:nvCxnSpPr>
          <p:spPr>
            <a:xfrm flipV="1">
              <a:off x="4754361" y="2744218"/>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80" idx="0"/>
              <a:endCxn id="183" idx="4"/>
            </p:cNvCxnSpPr>
            <p:nvPr/>
          </p:nvCxnSpPr>
          <p:spPr>
            <a:xfrm flipH="1" flipV="1">
              <a:off x="5176586" y="2744218"/>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81" idx="0"/>
              <a:endCxn id="183" idx="4"/>
            </p:cNvCxnSpPr>
            <p:nvPr/>
          </p:nvCxnSpPr>
          <p:spPr>
            <a:xfrm flipH="1" flipV="1">
              <a:off x="5176586" y="2744218"/>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81" idx="0"/>
              <a:endCxn id="184" idx="4"/>
            </p:cNvCxnSpPr>
            <p:nvPr/>
          </p:nvCxnSpPr>
          <p:spPr>
            <a:xfrm flipH="1" flipV="1">
              <a:off x="6290541" y="2729989"/>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80" idx="0"/>
              <a:endCxn id="184" idx="4"/>
            </p:cNvCxnSpPr>
            <p:nvPr/>
          </p:nvCxnSpPr>
          <p:spPr>
            <a:xfrm flipV="1">
              <a:off x="5499391" y="2729989"/>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79" idx="0"/>
              <a:endCxn id="184" idx="4"/>
            </p:cNvCxnSpPr>
            <p:nvPr/>
          </p:nvCxnSpPr>
          <p:spPr>
            <a:xfrm flipV="1">
              <a:off x="4754361" y="2729989"/>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flipV="1">
              <a:off x="4760627" y="3991858"/>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5505657" y="3981576"/>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flipV="1">
              <a:off x="6730921" y="3997988"/>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flipH="1" flipV="1">
              <a:off x="5505657" y="4012217"/>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flipH="1" flipV="1">
              <a:off x="4776911" y="3997988"/>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4764490" y="4012217"/>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5498160" y="3999656"/>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單箭頭接點 197"/>
            <p:cNvCxnSpPr/>
            <p:nvPr/>
          </p:nvCxnSpPr>
          <p:spPr>
            <a:xfrm flipH="1" flipV="1">
              <a:off x="4760627" y="3991858"/>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0" name="文字方塊 199"/>
          <p:cNvSpPr txBox="1"/>
          <p:nvPr/>
        </p:nvSpPr>
        <p:spPr>
          <a:xfrm>
            <a:off x="1448938" y="6248408"/>
            <a:ext cx="2477482" cy="523220"/>
          </a:xfrm>
          <a:prstGeom prst="rect">
            <a:avLst/>
          </a:prstGeom>
          <a:noFill/>
        </p:spPr>
        <p:txBody>
          <a:bodyPr wrap="square" rtlCol="0">
            <a:spAutoFit/>
          </a:bodyPr>
          <a:lstStyle/>
          <a:p>
            <a:pPr algn="ctr"/>
            <a:r>
              <a:rPr lang="en-US" altLang="zh-TW" sz="2800" dirty="0" smtClean="0"/>
              <a:t>Shallow</a:t>
            </a:r>
            <a:endParaRPr lang="zh-TW" altLang="en-US" sz="2800" dirty="0"/>
          </a:p>
        </p:txBody>
      </p:sp>
      <p:sp>
        <p:nvSpPr>
          <p:cNvPr id="201" name="文字方塊 200"/>
          <p:cNvSpPr txBox="1"/>
          <p:nvPr/>
        </p:nvSpPr>
        <p:spPr>
          <a:xfrm>
            <a:off x="4896986" y="6248408"/>
            <a:ext cx="2477482" cy="523220"/>
          </a:xfrm>
          <a:prstGeom prst="rect">
            <a:avLst/>
          </a:prstGeom>
          <a:noFill/>
        </p:spPr>
        <p:txBody>
          <a:bodyPr wrap="square" rtlCol="0">
            <a:spAutoFit/>
          </a:bodyPr>
          <a:lstStyle/>
          <a:p>
            <a:pPr algn="ctr"/>
            <a:r>
              <a:rPr lang="en-US" altLang="zh-TW" sz="2800" dirty="0" smtClean="0"/>
              <a:t>Deep</a:t>
            </a:r>
            <a:endParaRPr lang="zh-TW" altLang="en-US" sz="2800" dirty="0"/>
          </a:p>
        </p:txBody>
      </p:sp>
      <p:sp>
        <p:nvSpPr>
          <p:cNvPr id="202" name="文字方塊 201"/>
          <p:cNvSpPr txBox="1"/>
          <p:nvPr/>
        </p:nvSpPr>
        <p:spPr>
          <a:xfrm>
            <a:off x="518366" y="1461455"/>
            <a:ext cx="4349966" cy="1384995"/>
          </a:xfrm>
          <a:prstGeom prst="rect">
            <a:avLst/>
          </a:prstGeom>
          <a:noFill/>
        </p:spPr>
        <p:txBody>
          <a:bodyPr wrap="square" rtlCol="0">
            <a:spAutoFit/>
          </a:bodyPr>
          <a:lstStyle/>
          <a:p>
            <a:r>
              <a:rPr lang="en-US" altLang="zh-TW" sz="2800" dirty="0" smtClean="0"/>
              <a:t>Deep works better simply because it uses more parameters.</a:t>
            </a:r>
            <a:endParaRPr lang="zh-TW" altLang="en-US" sz="2800" dirty="0"/>
          </a:p>
        </p:txBody>
      </p:sp>
      <p:cxnSp>
        <p:nvCxnSpPr>
          <p:cNvPr id="209" name="直線單箭頭接點 208"/>
          <p:cNvCxnSpPr/>
          <p:nvPr/>
        </p:nvCxnSpPr>
        <p:spPr>
          <a:xfrm flipV="1">
            <a:off x="2194773" y="294839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flipV="1">
            <a:off x="3323280" y="291679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5570864" y="1735922"/>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flipV="1">
            <a:off x="6693968" y="172169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7989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Fat + Short </a:t>
            </a:r>
            <a:r>
              <a:rPr lang="en-US" altLang="zh-TW" dirty="0" err="1" smtClean="0"/>
              <a:t>v.s</a:t>
            </a:r>
            <a:r>
              <a:rPr lang="en-US" altLang="zh-TW" dirty="0" smtClean="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ext uri="{D42A27DB-BD31-4B8C-83A1-F6EECF244321}">
                    <p14:modId xmlns:p14="http://schemas.microsoft.com/office/powerpoint/2010/main" val="4259258045"/>
                  </p:ext>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10648"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ext uri="{D42A27DB-BD31-4B8C-83A1-F6EECF244321}">
                    <p14:modId xmlns:p14="http://schemas.microsoft.com/office/powerpoint/2010/main" val="2089971195"/>
                  </p:ext>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10649"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ext uri="{D42A27DB-BD31-4B8C-83A1-F6EECF244321}">
                    <p14:modId xmlns:p14="http://schemas.microsoft.com/office/powerpoint/2010/main" val="269027307"/>
                  </p:ext>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10650"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smtClean="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ext uri="{D42A27DB-BD31-4B8C-83A1-F6EECF244321}">
                        <p14:modId xmlns:p14="http://schemas.microsoft.com/office/powerpoint/2010/main" val="684363604"/>
                      </p:ext>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110651" name="方程式" r:id="rId10" imgW="152280" imgH="215640" progId="Equation.3">
                          <p:embed/>
                        </p:oleObj>
                      </mc:Choice>
                      <mc:Fallback>
                        <p:oleObj name="方程式" r:id="rId10"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ext uri="{D42A27DB-BD31-4B8C-83A1-F6EECF244321}">
                        <p14:modId xmlns:p14="http://schemas.microsoft.com/office/powerpoint/2010/main" val="1005734770"/>
                      </p:ext>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110652" name="方程式" r:id="rId11" imgW="164880" imgH="215640" progId="Equation.3">
                          <p:embed/>
                        </p:oleObj>
                      </mc:Choice>
                      <mc:Fallback>
                        <p:oleObj name="方程式" r:id="rId11"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ext uri="{D42A27DB-BD31-4B8C-83A1-F6EECF244321}">
                        <p14:modId xmlns:p14="http://schemas.microsoft.com/office/powerpoint/2010/main" val="313256902"/>
                      </p:ext>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110653" name="方程式" r:id="rId12" imgW="190440" imgH="228600" progId="Equation.3">
                          <p:embed/>
                        </p:oleObj>
                      </mc:Choice>
                      <mc:Fallback>
                        <p:oleObj name="方程式" r:id="rId12"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smtClean="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1175352" y="1955874"/>
            <a:ext cx="3491056" cy="523220"/>
          </a:xfrm>
          <a:prstGeom prst="rect">
            <a:avLst/>
          </a:prstGeom>
          <a:noFill/>
        </p:spPr>
        <p:txBody>
          <a:bodyPr wrap="square" rtlCol="0">
            <a:spAutoFit/>
          </a:bodyPr>
          <a:lstStyle/>
          <a:p>
            <a:r>
              <a:rPr lang="en-US" altLang="zh-TW" sz="2800" dirty="0" smtClean="0">
                <a:solidFill>
                  <a:srgbClr val="0000FF"/>
                </a:solidFill>
              </a:rPr>
              <a:t>Which one is better?</a:t>
            </a:r>
            <a:endParaRPr lang="zh-TW" altLang="en-US" sz="2800" dirty="0">
              <a:solidFill>
                <a:srgbClr val="0000FF"/>
              </a:solidFill>
            </a:endParaRPr>
          </a:p>
        </p:txBody>
      </p:sp>
    </p:spTree>
    <p:extLst>
      <p:ext uri="{BB962C8B-B14F-4D97-AF65-F5344CB8AC3E}">
        <p14:creationId xmlns:p14="http://schemas.microsoft.com/office/powerpoint/2010/main" val="19884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直線單箭頭接點 87"/>
          <p:cNvCxnSpPr/>
          <p:nvPr/>
        </p:nvCxnSpPr>
        <p:spPr>
          <a:xfrm>
            <a:off x="5751669" y="5482241"/>
            <a:ext cx="3387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Deep Learning </a:t>
            </a:r>
            <a:r>
              <a:rPr lang="en-US" altLang="zh-TW" dirty="0" smtClean="0"/>
              <a:t>- </a:t>
            </a:r>
            <a:r>
              <a:rPr lang="en-US" altLang="zh-TW" dirty="0"/>
              <a:t>Why</a:t>
            </a:r>
            <a:r>
              <a:rPr lang="en-US" altLang="zh-TW" dirty="0" smtClean="0"/>
              <a:t>? </a:t>
            </a:r>
            <a:br>
              <a:rPr lang="en-US" altLang="zh-TW" dirty="0" smtClean="0"/>
            </a:br>
            <a:r>
              <a:rPr lang="en-US" altLang="zh-TW" dirty="0" smtClean="0"/>
              <a:t>Toy Example</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304" y="1323857"/>
            <a:ext cx="4214858" cy="3161143"/>
          </a:xfrm>
          <a:prstGeom prst="rect">
            <a:avLst/>
          </a:prstGeom>
        </p:spPr>
      </p:pic>
      <p:graphicFrame>
        <p:nvGraphicFramePr>
          <p:cNvPr id="6" name="Object 12"/>
          <p:cNvGraphicFramePr>
            <a:graphicFrameLocks noChangeAspect="1"/>
          </p:cNvGraphicFramePr>
          <p:nvPr>
            <p:extLst/>
          </p:nvPr>
        </p:nvGraphicFramePr>
        <p:xfrm>
          <a:off x="5352926" y="952159"/>
          <a:ext cx="2741613" cy="669925"/>
        </p:xfrm>
        <a:graphic>
          <a:graphicData uri="http://schemas.openxmlformats.org/presentationml/2006/ole">
            <mc:AlternateContent xmlns:mc="http://schemas.openxmlformats.org/markup-compatibility/2006">
              <mc:Choice xmlns:v="urn:schemas-microsoft-com:vml" Requires="v">
                <p:oleObj spid="_x0000_s104477" name="方程式" r:id="rId4" imgW="939600" imgH="228600" progId="Equation.3">
                  <p:embed/>
                </p:oleObj>
              </mc:Choice>
              <mc:Fallback>
                <p:oleObj name="方程式" r:id="rId4" imgW="939600" imgH="228600" progId="Equation.3">
                  <p:embed/>
                  <p:pic>
                    <p:nvPicPr>
                      <p:cNvPr id="0" name=""/>
                      <p:cNvPicPr>
                        <a:picLocks noChangeAspect="1" noChangeArrowheads="1"/>
                      </p:cNvPicPr>
                      <p:nvPr/>
                    </p:nvPicPr>
                    <p:blipFill>
                      <a:blip r:embed="rId5"/>
                      <a:srcRect/>
                      <a:stretch>
                        <a:fillRect/>
                      </a:stretch>
                    </p:blipFill>
                    <p:spPr bwMode="auto">
                      <a:xfrm>
                        <a:off x="5352926" y="952159"/>
                        <a:ext cx="2741613" cy="669925"/>
                      </a:xfrm>
                      <a:prstGeom prst="rect">
                        <a:avLst/>
                      </a:prstGeom>
                      <a:noFill/>
                      <a:extLst/>
                    </p:spPr>
                  </p:pic>
                </p:oleObj>
              </mc:Fallback>
            </mc:AlternateContent>
          </a:graphicData>
        </a:graphic>
      </p:graphicFrame>
      <p:sp>
        <p:nvSpPr>
          <p:cNvPr id="7" name="文字方塊 6"/>
          <p:cNvSpPr txBox="1"/>
          <p:nvPr/>
        </p:nvSpPr>
        <p:spPr>
          <a:xfrm>
            <a:off x="7008546" y="3009130"/>
            <a:ext cx="299803" cy="461665"/>
          </a:xfrm>
          <a:prstGeom prst="rect">
            <a:avLst/>
          </a:prstGeom>
          <a:noFill/>
        </p:spPr>
        <p:txBody>
          <a:bodyPr wrap="square" rtlCol="0">
            <a:spAutoFit/>
          </a:bodyPr>
          <a:lstStyle/>
          <a:p>
            <a:r>
              <a:rPr lang="en-US" altLang="zh-TW" sz="2400" b="1" dirty="0" smtClean="0"/>
              <a:t>1</a:t>
            </a:r>
            <a:endParaRPr lang="zh-TW" altLang="en-US" sz="2400" b="1" dirty="0"/>
          </a:p>
        </p:txBody>
      </p:sp>
      <p:sp>
        <p:nvSpPr>
          <p:cNvPr id="8" name="文字方塊 7"/>
          <p:cNvSpPr txBox="1"/>
          <p:nvPr/>
        </p:nvSpPr>
        <p:spPr>
          <a:xfrm>
            <a:off x="6603812" y="3299922"/>
            <a:ext cx="299803" cy="461665"/>
          </a:xfrm>
          <a:prstGeom prst="rect">
            <a:avLst/>
          </a:prstGeom>
          <a:noFill/>
        </p:spPr>
        <p:txBody>
          <a:bodyPr wrap="square" rtlCol="0">
            <a:spAutoFit/>
          </a:bodyPr>
          <a:lstStyle/>
          <a:p>
            <a:r>
              <a:rPr lang="en-US" altLang="zh-TW" sz="2400" b="1" dirty="0"/>
              <a:t>0</a:t>
            </a:r>
            <a:endParaRPr lang="zh-TW" altLang="en-US" sz="2400" b="1" dirty="0"/>
          </a:p>
        </p:txBody>
      </p:sp>
      <p:sp>
        <p:nvSpPr>
          <p:cNvPr id="15" name="矩形 14"/>
          <p:cNvSpPr/>
          <p:nvPr/>
        </p:nvSpPr>
        <p:spPr>
          <a:xfrm>
            <a:off x="1293456" y="4362511"/>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6" name="矩形 15"/>
          <p:cNvSpPr/>
          <p:nvPr/>
        </p:nvSpPr>
        <p:spPr>
          <a:xfrm>
            <a:off x="2427562" y="4381222"/>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7" name="矩形 16"/>
          <p:cNvSpPr/>
          <p:nvPr/>
        </p:nvSpPr>
        <p:spPr>
          <a:xfrm>
            <a:off x="4402821" y="4377017"/>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9" name="直線單箭頭接點 18"/>
          <p:cNvCxnSpPr>
            <a:endCxn id="87" idx="2"/>
          </p:cNvCxnSpPr>
          <p:nvPr/>
        </p:nvCxnSpPr>
        <p:spPr>
          <a:xfrm>
            <a:off x="4730111" y="5295330"/>
            <a:ext cx="649686" cy="1869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87" idx="2"/>
          </p:cNvCxnSpPr>
          <p:nvPr/>
        </p:nvCxnSpPr>
        <p:spPr>
          <a:xfrm flipV="1">
            <a:off x="4822284" y="5482242"/>
            <a:ext cx="557513" cy="846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7" idx="2"/>
          </p:cNvCxnSpPr>
          <p:nvPr/>
        </p:nvCxnSpPr>
        <p:spPr>
          <a:xfrm>
            <a:off x="4709973" y="4649473"/>
            <a:ext cx="669824" cy="8327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83"/>
          <p:cNvGrpSpPr/>
          <p:nvPr/>
        </p:nvGrpSpPr>
        <p:grpSpPr>
          <a:xfrm>
            <a:off x="335871" y="4708444"/>
            <a:ext cx="289125" cy="295089"/>
            <a:chOff x="5140587" y="3314521"/>
            <a:chExt cx="289125" cy="295089"/>
          </a:xfrm>
        </p:grpSpPr>
        <p:sp>
          <p:nvSpPr>
            <p:cNvPr id="23" name="矩形 22"/>
            <p:cNvSpPr/>
            <p:nvPr/>
          </p:nvSpPr>
          <p:spPr>
            <a:xfrm>
              <a:off x="5140587" y="3314521"/>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4" name="Object 12"/>
            <p:cNvGraphicFramePr>
              <a:graphicFrameLocks noChangeAspect="1"/>
            </p:cNvGraphicFramePr>
            <p:nvPr>
              <p:extLst/>
            </p:nvPr>
          </p:nvGraphicFramePr>
          <p:xfrm>
            <a:off x="5188653" y="3361960"/>
            <a:ext cx="228600" cy="247650"/>
          </p:xfrm>
          <a:graphic>
            <a:graphicData uri="http://schemas.openxmlformats.org/presentationml/2006/ole">
              <mc:AlternateContent xmlns:mc="http://schemas.openxmlformats.org/markup-compatibility/2006">
                <mc:Choice xmlns:v="urn:schemas-microsoft-com:vml" Requires="v">
                  <p:oleObj spid="_x0000_s104478" name="方程式" r:id="rId6" imgW="126720" imgH="139680" progId="Equation.3">
                    <p:embed/>
                  </p:oleObj>
                </mc:Choice>
                <mc:Fallback>
                  <p:oleObj name="方程式" r:id="rId6" imgW="126720" imgH="139680" progId="Equation.3">
                    <p:embed/>
                    <p:pic>
                      <p:nvPicPr>
                        <p:cNvPr id="0" name=""/>
                        <p:cNvPicPr>
                          <a:picLocks noChangeAspect="1" noChangeArrowheads="1"/>
                        </p:cNvPicPr>
                        <p:nvPr/>
                      </p:nvPicPr>
                      <p:blipFill>
                        <a:blip r:embed="rId7"/>
                        <a:srcRect/>
                        <a:stretch>
                          <a:fillRect/>
                        </a:stretch>
                      </p:blipFill>
                      <p:spPr bwMode="auto">
                        <a:xfrm>
                          <a:off x="5188653" y="3361960"/>
                          <a:ext cx="22860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5" name="群組 84"/>
          <p:cNvGrpSpPr/>
          <p:nvPr/>
        </p:nvGrpSpPr>
        <p:grpSpPr>
          <a:xfrm>
            <a:off x="320140" y="5704938"/>
            <a:ext cx="295156" cy="328530"/>
            <a:chOff x="5135682" y="3787493"/>
            <a:chExt cx="295156" cy="328530"/>
          </a:xfrm>
        </p:grpSpPr>
        <p:sp>
          <p:nvSpPr>
            <p:cNvPr id="22" name="矩形 21"/>
            <p:cNvSpPr/>
            <p:nvPr/>
          </p:nvSpPr>
          <p:spPr>
            <a:xfrm>
              <a:off x="5135682" y="3787493"/>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5" name="Object 12"/>
            <p:cNvGraphicFramePr>
              <a:graphicFrameLocks noChangeAspect="1"/>
            </p:cNvGraphicFramePr>
            <p:nvPr>
              <p:extLst/>
            </p:nvPr>
          </p:nvGraphicFramePr>
          <p:xfrm>
            <a:off x="5178425" y="3823923"/>
            <a:ext cx="252413" cy="292100"/>
          </p:xfrm>
          <a:graphic>
            <a:graphicData uri="http://schemas.openxmlformats.org/presentationml/2006/ole">
              <mc:AlternateContent xmlns:mc="http://schemas.openxmlformats.org/markup-compatibility/2006">
                <mc:Choice xmlns:v="urn:schemas-microsoft-com:vml" Requires="v">
                  <p:oleObj spid="_x0000_s104479" name="方程式" r:id="rId8" imgW="139680" imgH="164880" progId="Equation.3">
                    <p:embed/>
                  </p:oleObj>
                </mc:Choice>
                <mc:Fallback>
                  <p:oleObj name="方程式" r:id="rId8" imgW="139680" imgH="164880" progId="Equation.3">
                    <p:embed/>
                    <p:pic>
                      <p:nvPicPr>
                        <p:cNvPr id="0" name=""/>
                        <p:cNvPicPr>
                          <a:picLocks noChangeAspect="1" noChangeArrowheads="1"/>
                        </p:cNvPicPr>
                        <p:nvPr/>
                      </p:nvPicPr>
                      <p:blipFill>
                        <a:blip r:embed="rId9"/>
                        <a:srcRect/>
                        <a:stretch>
                          <a:fillRect/>
                        </a:stretch>
                      </p:blipFill>
                      <p:spPr bwMode="auto">
                        <a:xfrm>
                          <a:off x="5178425" y="3823923"/>
                          <a:ext cx="252413"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6" name="橢圓 25"/>
          <p:cNvSpPr/>
          <p:nvPr/>
        </p:nvSpPr>
        <p:spPr>
          <a:xfrm>
            <a:off x="1392885" y="442049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1394860" y="5066163"/>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7"/>
          <p:cNvSpPr/>
          <p:nvPr/>
        </p:nvSpPr>
        <p:spPr>
          <a:xfrm>
            <a:off x="1385051" y="608454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文字方塊 28"/>
          <p:cNvSpPr txBox="1"/>
          <p:nvPr/>
        </p:nvSpPr>
        <p:spPr>
          <a:xfrm rot="5400000">
            <a:off x="1224366" y="5560800"/>
            <a:ext cx="993736"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2" name="橢圓 31"/>
          <p:cNvSpPr/>
          <p:nvPr/>
        </p:nvSpPr>
        <p:spPr>
          <a:xfrm>
            <a:off x="2502135" y="442049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3" name="橢圓 32"/>
          <p:cNvSpPr/>
          <p:nvPr/>
        </p:nvSpPr>
        <p:spPr>
          <a:xfrm>
            <a:off x="2504110" y="5066163"/>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橢圓 33"/>
          <p:cNvSpPr/>
          <p:nvPr/>
        </p:nvSpPr>
        <p:spPr>
          <a:xfrm>
            <a:off x="2494301" y="6084548"/>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文字方塊 34"/>
          <p:cNvSpPr txBox="1"/>
          <p:nvPr/>
        </p:nvSpPr>
        <p:spPr>
          <a:xfrm rot="5400000">
            <a:off x="2377332" y="5553285"/>
            <a:ext cx="927498"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6" name="橢圓 35"/>
          <p:cNvSpPr/>
          <p:nvPr/>
        </p:nvSpPr>
        <p:spPr>
          <a:xfrm>
            <a:off x="4467915" y="441915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7" name="橢圓 36"/>
          <p:cNvSpPr/>
          <p:nvPr/>
        </p:nvSpPr>
        <p:spPr>
          <a:xfrm>
            <a:off x="4469890" y="504934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8" name="橢圓 37"/>
          <p:cNvSpPr/>
          <p:nvPr/>
        </p:nvSpPr>
        <p:spPr>
          <a:xfrm>
            <a:off x="4475815" y="6083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9" name="文字方塊 38"/>
          <p:cNvSpPr txBox="1"/>
          <p:nvPr/>
        </p:nvSpPr>
        <p:spPr>
          <a:xfrm rot="5400000">
            <a:off x="4374475" y="5534504"/>
            <a:ext cx="895618"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43" name="直線單箭頭接點 42"/>
          <p:cNvCxnSpPr>
            <a:stCxn id="26" idx="6"/>
            <a:endCxn id="32" idx="2"/>
          </p:cNvCxnSpPr>
          <p:nvPr/>
        </p:nvCxnSpPr>
        <p:spPr>
          <a:xfrm>
            <a:off x="1877002" y="4658572"/>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1877002" y="5315168"/>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869168" y="6328541"/>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7" idx="6"/>
            <a:endCxn id="32" idx="2"/>
          </p:cNvCxnSpPr>
          <p:nvPr/>
        </p:nvCxnSpPr>
        <p:spPr>
          <a:xfrm flipV="1">
            <a:off x="1878976" y="4658572"/>
            <a:ext cx="62315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6" idx="6"/>
            <a:endCxn id="33" idx="2"/>
          </p:cNvCxnSpPr>
          <p:nvPr/>
        </p:nvCxnSpPr>
        <p:spPr>
          <a:xfrm>
            <a:off x="1877002" y="4658572"/>
            <a:ext cx="62710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6" idx="6"/>
            <a:endCxn id="34" idx="2"/>
          </p:cNvCxnSpPr>
          <p:nvPr/>
        </p:nvCxnSpPr>
        <p:spPr>
          <a:xfrm>
            <a:off x="1877002" y="4658572"/>
            <a:ext cx="617300"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27" idx="6"/>
            <a:endCxn id="34" idx="2"/>
          </p:cNvCxnSpPr>
          <p:nvPr/>
        </p:nvCxnSpPr>
        <p:spPr>
          <a:xfrm>
            <a:off x="1878976" y="5304236"/>
            <a:ext cx="615325"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28" idx="6"/>
            <a:endCxn id="32" idx="2"/>
          </p:cNvCxnSpPr>
          <p:nvPr/>
        </p:nvCxnSpPr>
        <p:spPr>
          <a:xfrm flipV="1">
            <a:off x="1869168" y="4658572"/>
            <a:ext cx="632968"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8" idx="6"/>
            <a:endCxn id="33" idx="2"/>
          </p:cNvCxnSpPr>
          <p:nvPr/>
        </p:nvCxnSpPr>
        <p:spPr>
          <a:xfrm flipV="1">
            <a:off x="1869168" y="5304236"/>
            <a:ext cx="634943"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4" idx="3"/>
            <a:endCxn id="26" idx="2"/>
          </p:cNvCxnSpPr>
          <p:nvPr/>
        </p:nvCxnSpPr>
        <p:spPr>
          <a:xfrm flipV="1">
            <a:off x="612537" y="4658573"/>
            <a:ext cx="780348" cy="2211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7" idx="2"/>
          </p:cNvCxnSpPr>
          <p:nvPr/>
        </p:nvCxnSpPr>
        <p:spPr>
          <a:xfrm>
            <a:off x="624996" y="4850627"/>
            <a:ext cx="769864" cy="4536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23" idx="3"/>
            <a:endCxn id="28" idx="1"/>
          </p:cNvCxnSpPr>
          <p:nvPr/>
        </p:nvCxnSpPr>
        <p:spPr>
          <a:xfrm>
            <a:off x="624996" y="4850627"/>
            <a:ext cx="830952" cy="1303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25" idx="3"/>
            <a:endCxn id="26" idx="2"/>
          </p:cNvCxnSpPr>
          <p:nvPr/>
        </p:nvCxnSpPr>
        <p:spPr>
          <a:xfrm flipV="1">
            <a:off x="615296" y="4658573"/>
            <a:ext cx="777589" cy="12288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3"/>
            <a:endCxn id="27" idx="2"/>
          </p:cNvCxnSpPr>
          <p:nvPr/>
        </p:nvCxnSpPr>
        <p:spPr>
          <a:xfrm flipV="1">
            <a:off x="609265" y="5304237"/>
            <a:ext cx="785595" cy="54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2" idx="3"/>
            <a:endCxn id="28" idx="1"/>
          </p:cNvCxnSpPr>
          <p:nvPr/>
        </p:nvCxnSpPr>
        <p:spPr>
          <a:xfrm>
            <a:off x="609265" y="5847121"/>
            <a:ext cx="846683" cy="3071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3811110" y="4679064"/>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811110" y="5335661"/>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3803276" y="6349034"/>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3813085" y="4679064"/>
            <a:ext cx="62315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3811110" y="4679064"/>
            <a:ext cx="62710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3811110" y="4679064"/>
            <a:ext cx="617300"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3813085" y="5324729"/>
            <a:ext cx="615325"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803276" y="4679064"/>
            <a:ext cx="632968"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3803276" y="5324729"/>
            <a:ext cx="634943"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字方塊 80"/>
          <p:cNvSpPr txBox="1"/>
          <p:nvPr/>
        </p:nvSpPr>
        <p:spPr>
          <a:xfrm>
            <a:off x="2953941" y="5973954"/>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2" name="文字方塊 81"/>
          <p:cNvSpPr txBox="1"/>
          <p:nvPr/>
        </p:nvSpPr>
        <p:spPr>
          <a:xfrm>
            <a:off x="2955712" y="4944019"/>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3" name="文字方塊 82"/>
          <p:cNvSpPr txBox="1"/>
          <p:nvPr/>
        </p:nvSpPr>
        <p:spPr>
          <a:xfrm>
            <a:off x="2928497" y="4332994"/>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7" name="橢圓 86"/>
          <p:cNvSpPr/>
          <p:nvPr/>
        </p:nvSpPr>
        <p:spPr>
          <a:xfrm>
            <a:off x="5379797" y="5244168"/>
            <a:ext cx="484116" cy="47614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95" name="文字方塊 94"/>
          <p:cNvSpPr txBox="1"/>
          <p:nvPr/>
        </p:nvSpPr>
        <p:spPr>
          <a:xfrm>
            <a:off x="5407544" y="4771063"/>
            <a:ext cx="971550" cy="461665"/>
          </a:xfrm>
          <a:prstGeom prst="rect">
            <a:avLst/>
          </a:prstGeom>
          <a:noFill/>
        </p:spPr>
        <p:txBody>
          <a:bodyPr wrap="square" rtlCol="0">
            <a:spAutoFit/>
          </a:bodyPr>
          <a:lstStyle/>
          <a:p>
            <a:r>
              <a:rPr lang="en-US" altLang="zh-TW" sz="2400" dirty="0" smtClean="0"/>
              <a:t>0 or 1</a:t>
            </a:r>
            <a:endParaRPr lang="zh-TW" altLang="en-US" sz="2400" dirty="0"/>
          </a:p>
        </p:txBody>
      </p:sp>
      <p:sp>
        <p:nvSpPr>
          <p:cNvPr id="3" name="文字方塊 2"/>
          <p:cNvSpPr txBox="1"/>
          <p:nvPr/>
        </p:nvSpPr>
        <p:spPr>
          <a:xfrm>
            <a:off x="694144" y="1882743"/>
            <a:ext cx="2990850" cy="830997"/>
          </a:xfrm>
          <a:prstGeom prst="rect">
            <a:avLst/>
          </a:prstGeom>
          <a:noFill/>
        </p:spPr>
        <p:txBody>
          <a:bodyPr wrap="square" rtlCol="0">
            <a:spAutoFit/>
          </a:bodyPr>
          <a:lstStyle/>
          <a:p>
            <a:r>
              <a:rPr lang="en-US" altLang="zh-TW" sz="2400" dirty="0" smtClean="0"/>
              <a:t>Sample 10,0000 points as training data</a:t>
            </a:r>
            <a:endParaRPr lang="zh-TW" altLang="en-US" sz="2400" dirty="0"/>
          </a:p>
        </p:txBody>
      </p:sp>
      <p:sp>
        <p:nvSpPr>
          <p:cNvPr id="5" name="右彎箭號 4"/>
          <p:cNvSpPr/>
          <p:nvPr/>
        </p:nvSpPr>
        <p:spPr>
          <a:xfrm rot="16200000" flipH="1">
            <a:off x="3159111" y="2694905"/>
            <a:ext cx="1469309" cy="151392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837284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 Why? </a:t>
            </a:r>
            <a:br>
              <a:rPr lang="en-US" altLang="zh-TW" dirty="0"/>
            </a:br>
            <a:r>
              <a:rPr lang="en-US" altLang="zh-TW" dirty="0"/>
              <a:t>Toy Example</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1483" y="42347"/>
            <a:ext cx="2757005" cy="2067754"/>
          </a:xfrm>
          <a:prstGeom prst="rect">
            <a:avLst/>
          </a:prstGeom>
        </p:spPr>
      </p:pic>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146" y="2004690"/>
            <a:ext cx="2878806" cy="2159105"/>
          </a:xfrm>
          <a:prstGeom prst="rect">
            <a:avLst/>
          </a:prstGeom>
        </p:spPr>
      </p:pic>
      <p:pic>
        <p:nvPicPr>
          <p:cNvPr id="11" name="圖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6191" y="2004690"/>
            <a:ext cx="2878807" cy="2159105"/>
          </a:xfrm>
          <a:prstGeom prst="rect">
            <a:avLst/>
          </a:prstGeom>
        </p:spPr>
      </p:pic>
      <p:pic>
        <p:nvPicPr>
          <p:cNvPr id="12" name="圖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6238" y="2004690"/>
            <a:ext cx="2878807" cy="2159105"/>
          </a:xfrm>
          <a:prstGeom prst="rect">
            <a:avLst/>
          </a:prstGeom>
        </p:spPr>
      </p:pic>
      <p:sp>
        <p:nvSpPr>
          <p:cNvPr id="3" name="文字方塊 2"/>
          <p:cNvSpPr txBox="1"/>
          <p:nvPr/>
        </p:nvSpPr>
        <p:spPr>
          <a:xfrm>
            <a:off x="314793" y="1628168"/>
            <a:ext cx="2158584" cy="461665"/>
          </a:xfrm>
          <a:prstGeom prst="rect">
            <a:avLst/>
          </a:prstGeom>
          <a:noFill/>
        </p:spPr>
        <p:txBody>
          <a:bodyPr wrap="square" rtlCol="0">
            <a:spAutoFit/>
          </a:bodyPr>
          <a:lstStyle/>
          <a:p>
            <a:r>
              <a:rPr lang="en-US" altLang="zh-TW" sz="2400" b="1" dirty="0" smtClean="0"/>
              <a:t>1 hidden layer:</a:t>
            </a:r>
            <a:endParaRPr lang="zh-TW" altLang="en-US" sz="2400" b="1" dirty="0"/>
          </a:p>
        </p:txBody>
      </p:sp>
      <p:sp>
        <p:nvSpPr>
          <p:cNvPr id="5" name="文字方塊 4"/>
          <p:cNvSpPr txBox="1"/>
          <p:nvPr/>
        </p:nvSpPr>
        <p:spPr>
          <a:xfrm>
            <a:off x="1108044" y="3988156"/>
            <a:ext cx="1935009" cy="461665"/>
          </a:xfrm>
          <a:prstGeom prst="rect">
            <a:avLst/>
          </a:prstGeom>
          <a:noFill/>
        </p:spPr>
        <p:txBody>
          <a:bodyPr wrap="square" rtlCol="0">
            <a:spAutoFit/>
          </a:bodyPr>
          <a:lstStyle/>
          <a:p>
            <a:pPr algn="ctr"/>
            <a:r>
              <a:rPr lang="en-US" altLang="zh-TW" sz="2400" dirty="0"/>
              <a:t>125 </a:t>
            </a:r>
            <a:r>
              <a:rPr lang="en-US" altLang="zh-TW" sz="2400" dirty="0" smtClean="0"/>
              <a:t>neurons</a:t>
            </a:r>
            <a:endParaRPr lang="zh-TW" altLang="en-US" sz="2400" dirty="0"/>
          </a:p>
        </p:txBody>
      </p:sp>
      <p:sp>
        <p:nvSpPr>
          <p:cNvPr id="13" name="文字方塊 12"/>
          <p:cNvSpPr txBox="1"/>
          <p:nvPr/>
        </p:nvSpPr>
        <p:spPr>
          <a:xfrm>
            <a:off x="6438392" y="3986318"/>
            <a:ext cx="1935009" cy="461665"/>
          </a:xfrm>
          <a:prstGeom prst="rect">
            <a:avLst/>
          </a:prstGeom>
          <a:noFill/>
        </p:spPr>
        <p:txBody>
          <a:bodyPr wrap="square" rtlCol="0">
            <a:spAutoFit/>
          </a:bodyPr>
          <a:lstStyle/>
          <a:p>
            <a:pPr algn="ctr"/>
            <a:r>
              <a:rPr lang="en-US" altLang="zh-TW" sz="2400" dirty="0" smtClean="0"/>
              <a:t>2500 neurons</a:t>
            </a:r>
            <a:endParaRPr lang="zh-TW" altLang="en-US" sz="2400" dirty="0"/>
          </a:p>
        </p:txBody>
      </p:sp>
      <p:sp>
        <p:nvSpPr>
          <p:cNvPr id="14" name="文字方塊 13"/>
          <p:cNvSpPr txBox="1"/>
          <p:nvPr/>
        </p:nvSpPr>
        <p:spPr>
          <a:xfrm>
            <a:off x="3870152" y="3986318"/>
            <a:ext cx="1935009" cy="461665"/>
          </a:xfrm>
          <a:prstGeom prst="rect">
            <a:avLst/>
          </a:prstGeom>
          <a:noFill/>
        </p:spPr>
        <p:txBody>
          <a:bodyPr wrap="square" rtlCol="0">
            <a:spAutoFit/>
          </a:bodyPr>
          <a:lstStyle/>
          <a:p>
            <a:pPr algn="ctr"/>
            <a:r>
              <a:rPr lang="en-US" altLang="zh-TW" sz="2400" dirty="0" smtClean="0"/>
              <a:t>500 neurons</a:t>
            </a:r>
            <a:endParaRPr lang="zh-TW" altLang="en-US" sz="2400" dirty="0"/>
          </a:p>
        </p:txBody>
      </p:sp>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1845" y="4416451"/>
            <a:ext cx="3191061" cy="2393296"/>
          </a:xfrm>
          <a:prstGeom prst="rect">
            <a:avLst/>
          </a:prstGeom>
        </p:spPr>
      </p:pic>
      <p:sp>
        <p:nvSpPr>
          <p:cNvPr id="15" name="文字方塊 14"/>
          <p:cNvSpPr txBox="1"/>
          <p:nvPr/>
        </p:nvSpPr>
        <p:spPr>
          <a:xfrm>
            <a:off x="314793" y="4477796"/>
            <a:ext cx="2158584" cy="461665"/>
          </a:xfrm>
          <a:prstGeom prst="rect">
            <a:avLst/>
          </a:prstGeom>
          <a:noFill/>
        </p:spPr>
        <p:txBody>
          <a:bodyPr wrap="square" rtlCol="0">
            <a:spAutoFit/>
          </a:bodyPr>
          <a:lstStyle/>
          <a:p>
            <a:r>
              <a:rPr lang="en-US" altLang="zh-TW" sz="2400" b="1" dirty="0" smtClean="0"/>
              <a:t>3 hidden layers:</a:t>
            </a:r>
            <a:endParaRPr lang="zh-TW" altLang="en-US" sz="2400" b="1" dirty="0"/>
          </a:p>
        </p:txBody>
      </p:sp>
      <p:sp>
        <p:nvSpPr>
          <p:cNvPr id="17" name="文字方塊 16"/>
          <p:cNvSpPr txBox="1"/>
          <p:nvPr/>
        </p:nvSpPr>
        <p:spPr>
          <a:xfrm>
            <a:off x="5632906" y="4523962"/>
            <a:ext cx="2993327" cy="830997"/>
          </a:xfrm>
          <a:prstGeom prst="rect">
            <a:avLst/>
          </a:prstGeom>
          <a:noFill/>
        </p:spPr>
        <p:txBody>
          <a:bodyPr wrap="square" rtlCol="0">
            <a:spAutoFit/>
          </a:bodyPr>
          <a:lstStyle/>
          <a:p>
            <a:r>
              <a:rPr lang="en-US" altLang="zh-TW" sz="2400" dirty="0" smtClean="0"/>
              <a:t>How many neurons in each hidden layers?</a:t>
            </a:r>
            <a:endParaRPr lang="zh-TW" altLang="en-US" sz="2400" dirty="0"/>
          </a:p>
        </p:txBody>
      </p:sp>
      <p:sp>
        <p:nvSpPr>
          <p:cNvPr id="18" name="文字方塊 17"/>
          <p:cNvSpPr txBox="1"/>
          <p:nvPr/>
        </p:nvSpPr>
        <p:spPr>
          <a:xfrm>
            <a:off x="5781911" y="5421149"/>
            <a:ext cx="1328817" cy="461665"/>
          </a:xfrm>
          <a:prstGeom prst="rect">
            <a:avLst/>
          </a:prstGeom>
          <a:noFill/>
        </p:spPr>
        <p:txBody>
          <a:bodyPr wrap="square" rtlCol="0">
            <a:spAutoFit/>
          </a:bodyPr>
          <a:lstStyle/>
          <a:p>
            <a:r>
              <a:rPr lang="en-US" altLang="zh-TW" sz="2400" dirty="0" smtClean="0"/>
              <a:t>100~200</a:t>
            </a:r>
            <a:endParaRPr lang="zh-TW" altLang="en-US" sz="2400" dirty="0"/>
          </a:p>
        </p:txBody>
      </p:sp>
      <p:sp>
        <p:nvSpPr>
          <p:cNvPr id="19" name="文字方塊 18"/>
          <p:cNvSpPr txBox="1"/>
          <p:nvPr/>
        </p:nvSpPr>
        <p:spPr>
          <a:xfrm>
            <a:off x="5821040" y="6036375"/>
            <a:ext cx="1350420" cy="461665"/>
          </a:xfrm>
          <a:prstGeom prst="rect">
            <a:avLst/>
          </a:prstGeom>
          <a:noFill/>
        </p:spPr>
        <p:txBody>
          <a:bodyPr wrap="square" rtlCol="0">
            <a:spAutoFit/>
          </a:bodyPr>
          <a:lstStyle/>
          <a:p>
            <a:r>
              <a:rPr lang="en-US" altLang="zh-TW" sz="2400" dirty="0" smtClean="0"/>
              <a:t>50~100</a:t>
            </a:r>
            <a:endParaRPr lang="zh-TW" altLang="en-US" sz="2400" dirty="0"/>
          </a:p>
        </p:txBody>
      </p:sp>
      <p:sp>
        <p:nvSpPr>
          <p:cNvPr id="20" name="文字方塊 19"/>
          <p:cNvSpPr txBox="1"/>
          <p:nvPr/>
        </p:nvSpPr>
        <p:spPr>
          <a:xfrm>
            <a:off x="7303564" y="5417448"/>
            <a:ext cx="1165010" cy="461665"/>
          </a:xfrm>
          <a:prstGeom prst="rect">
            <a:avLst/>
          </a:prstGeom>
          <a:noFill/>
        </p:spPr>
        <p:txBody>
          <a:bodyPr wrap="square" rtlCol="0">
            <a:spAutoFit/>
          </a:bodyPr>
          <a:lstStyle/>
          <a:p>
            <a:r>
              <a:rPr lang="en-US" altLang="zh-TW" sz="2400" dirty="0" smtClean="0"/>
              <a:t>25~50</a:t>
            </a:r>
            <a:endParaRPr lang="zh-TW" altLang="en-US" sz="2400" dirty="0"/>
          </a:p>
        </p:txBody>
      </p:sp>
      <p:sp>
        <p:nvSpPr>
          <p:cNvPr id="21" name="文字方塊 20"/>
          <p:cNvSpPr txBox="1"/>
          <p:nvPr/>
        </p:nvSpPr>
        <p:spPr>
          <a:xfrm>
            <a:off x="7303564" y="6036374"/>
            <a:ext cx="1840436" cy="461665"/>
          </a:xfrm>
          <a:prstGeom prst="rect">
            <a:avLst/>
          </a:prstGeom>
          <a:noFill/>
        </p:spPr>
        <p:txBody>
          <a:bodyPr wrap="square" rtlCol="0">
            <a:spAutoFit/>
          </a:bodyPr>
          <a:lstStyle/>
          <a:p>
            <a:r>
              <a:rPr lang="en-US" altLang="zh-TW" sz="2400" dirty="0" smtClean="0"/>
              <a:t>Less than 25</a:t>
            </a:r>
            <a:endParaRPr lang="zh-TW" altLang="en-US" sz="2400" dirty="0"/>
          </a:p>
        </p:txBody>
      </p:sp>
    </p:spTree>
    <p:extLst>
      <p:ext uri="{BB962C8B-B14F-4D97-AF65-F5344CB8AC3E}">
        <p14:creationId xmlns:p14="http://schemas.microsoft.com/office/powerpoint/2010/main" val="28957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 grpId="0"/>
      <p:bldP spid="14" grpId="0"/>
      <p:bldP spid="15" grpId="0"/>
      <p:bldP spid="17"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 Why?</a:t>
            </a:r>
            <a:endParaRPr lang="zh-TW" altLang="en-US" dirty="0"/>
          </a:p>
        </p:txBody>
      </p:sp>
      <p:sp>
        <p:nvSpPr>
          <p:cNvPr id="3" name="內容版面配置區 2"/>
          <p:cNvSpPr>
            <a:spLocks noGrp="1"/>
          </p:cNvSpPr>
          <p:nvPr>
            <p:ph idx="1"/>
          </p:nvPr>
        </p:nvSpPr>
        <p:spPr/>
        <p:txBody>
          <a:bodyPr/>
          <a:lstStyle/>
          <a:p>
            <a:r>
              <a:rPr lang="en-US" altLang="zh-TW" dirty="0" smtClean="0"/>
              <a:t>Experiments on Hand-writing digit classification</a:t>
            </a:r>
            <a:endParaRPr lang="zh-TW" altLang="en-US" dirty="0"/>
          </a:p>
        </p:txBody>
      </p:sp>
      <p:pic>
        <p:nvPicPr>
          <p:cNvPr id="6" name="圖片 5"/>
          <p:cNvPicPr>
            <a:picLocks noChangeAspect="1"/>
          </p:cNvPicPr>
          <p:nvPr/>
        </p:nvPicPr>
        <p:blipFill>
          <a:blip r:embed="rId3"/>
          <a:stretch>
            <a:fillRect/>
          </a:stretch>
        </p:blipFill>
        <p:spPr>
          <a:xfrm>
            <a:off x="1562921" y="2384041"/>
            <a:ext cx="6294347" cy="3792922"/>
          </a:xfrm>
          <a:prstGeom prst="rect">
            <a:avLst/>
          </a:prstGeom>
        </p:spPr>
      </p:pic>
      <p:sp>
        <p:nvSpPr>
          <p:cNvPr id="7" name="文字方塊 6"/>
          <p:cNvSpPr txBox="1"/>
          <p:nvPr/>
        </p:nvSpPr>
        <p:spPr>
          <a:xfrm>
            <a:off x="618942" y="6176963"/>
            <a:ext cx="8182304" cy="461665"/>
          </a:xfrm>
          <a:prstGeom prst="rect">
            <a:avLst/>
          </a:prstGeom>
          <a:noFill/>
        </p:spPr>
        <p:txBody>
          <a:bodyPr wrap="square" rtlCol="0">
            <a:spAutoFit/>
          </a:bodyPr>
          <a:lstStyle/>
          <a:p>
            <a:pPr algn="ctr"/>
            <a:r>
              <a:rPr lang="en-US" altLang="zh-TW" sz="2400" dirty="0" smtClean="0">
                <a:solidFill>
                  <a:srgbClr val="0000FF"/>
                </a:solidFill>
              </a:rPr>
              <a:t>Deeper: Using less parameters to achieve the same performance</a:t>
            </a:r>
            <a:endParaRPr lang="zh-TW" altLang="en-US" sz="2400" dirty="0">
              <a:solidFill>
                <a:srgbClr val="0000FF"/>
              </a:solidFill>
            </a:endParaRPr>
          </a:p>
        </p:txBody>
      </p:sp>
      <p:cxnSp>
        <p:nvCxnSpPr>
          <p:cNvPr id="9" name="直線接點 8"/>
          <p:cNvCxnSpPr/>
          <p:nvPr/>
        </p:nvCxnSpPr>
        <p:spPr>
          <a:xfrm>
            <a:off x="2270235" y="3421118"/>
            <a:ext cx="51553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0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Three misunderstandings </a:t>
            </a:r>
            <a:br>
              <a:rPr lang="en-US" altLang="zh-TW" dirty="0"/>
            </a:br>
            <a:r>
              <a:rPr lang="en-US" altLang="zh-TW" dirty="0" smtClean="0"/>
              <a:t>about </a:t>
            </a:r>
            <a:r>
              <a:rPr lang="en-US" altLang="zh-TW" dirty="0"/>
              <a:t>Deep Learning</a:t>
            </a:r>
            <a:endParaRPr lang="zh-TW" altLang="en-US" sz="4400" dirty="0">
              <a:solidFill>
                <a:srgbClr val="0000FF"/>
              </a:solidFill>
            </a:endParaRPr>
          </a:p>
        </p:txBody>
      </p:sp>
      <p:sp>
        <p:nvSpPr>
          <p:cNvPr id="3" name="副標題 2"/>
          <p:cNvSpPr>
            <a:spLocks noGrp="1"/>
          </p:cNvSpPr>
          <p:nvPr>
            <p:ph type="subTitle" idx="1"/>
          </p:nvPr>
        </p:nvSpPr>
        <p:spPr/>
        <p:txBody>
          <a:bodyPr>
            <a:normAutofit/>
          </a:bodyPr>
          <a:lstStyle/>
          <a:p>
            <a:pPr algn="l"/>
            <a:r>
              <a:rPr lang="en-US" altLang="zh-TW" sz="3200" dirty="0" smtClean="0"/>
              <a:t>2. </a:t>
            </a:r>
            <a:r>
              <a:rPr lang="en-US" altLang="zh-TW" sz="3200" dirty="0"/>
              <a:t>When you are using deep learning, you need more training data.</a:t>
            </a:r>
          </a:p>
          <a:p>
            <a:pPr algn="l"/>
            <a:r>
              <a:rPr lang="en-US" altLang="zh-TW" sz="3200" dirty="0" smtClean="0"/>
              <a:t> </a:t>
            </a:r>
            <a:endParaRPr lang="en-US" altLang="zh-TW" sz="3200" dirty="0"/>
          </a:p>
        </p:txBody>
      </p:sp>
    </p:spTree>
    <p:extLst>
      <p:ext uri="{BB962C8B-B14F-4D97-AF65-F5344CB8AC3E}">
        <p14:creationId xmlns:p14="http://schemas.microsoft.com/office/powerpoint/2010/main" val="178899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Size of Training Data</a:t>
            </a:r>
            <a:endParaRPr lang="zh-TW" altLang="en-US" dirty="0"/>
          </a:p>
        </p:txBody>
      </p:sp>
      <p:sp>
        <p:nvSpPr>
          <p:cNvPr id="3" name="內容版面配置區 2"/>
          <p:cNvSpPr>
            <a:spLocks noGrp="1"/>
          </p:cNvSpPr>
          <p:nvPr>
            <p:ph idx="1"/>
          </p:nvPr>
        </p:nvSpPr>
        <p:spPr/>
        <p:txBody>
          <a:bodyPr/>
          <a:lstStyle/>
          <a:p>
            <a:r>
              <a:rPr lang="en-US" altLang="zh-TW" dirty="0" smtClean="0"/>
              <a:t>Different number of training examples</a:t>
            </a:r>
            <a:endParaRPr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0476" y="2648567"/>
            <a:ext cx="2742892" cy="2057169"/>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2459" y="4519715"/>
            <a:ext cx="2735973" cy="2051980"/>
          </a:xfrm>
          <a:prstGeom prst="rect">
            <a:avLst/>
          </a:prstGeom>
        </p:spPr>
      </p:pic>
      <p:pic>
        <p:nvPicPr>
          <p:cNvPr id="6" name="內容版面配置區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7731" y="4587183"/>
            <a:ext cx="2741074" cy="2055806"/>
          </a:xfrm>
          <a:prstGeom prst="rect">
            <a:avLst/>
          </a:prstGeom>
        </p:spPr>
      </p:pic>
      <p:pic>
        <p:nvPicPr>
          <p:cNvPr id="7" name="圖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0850" y="2635094"/>
            <a:ext cx="2737790" cy="2053343"/>
          </a:xfrm>
          <a:prstGeom prst="rect">
            <a:avLst/>
          </a:prstGeom>
        </p:spPr>
      </p:pic>
      <p:pic>
        <p:nvPicPr>
          <p:cNvPr id="10" name="圖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6358" y="2650832"/>
            <a:ext cx="2643196" cy="1982397"/>
          </a:xfrm>
          <a:prstGeom prst="rect">
            <a:avLst/>
          </a:prstGeom>
        </p:spPr>
      </p:pic>
      <p:pic>
        <p:nvPicPr>
          <p:cNvPr id="11" name="圖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7958" y="4519715"/>
            <a:ext cx="2813069" cy="2109801"/>
          </a:xfrm>
          <a:prstGeom prst="rect">
            <a:avLst/>
          </a:prstGeom>
        </p:spPr>
      </p:pic>
      <p:sp>
        <p:nvSpPr>
          <p:cNvPr id="12" name="文字方塊 11"/>
          <p:cNvSpPr txBox="1"/>
          <p:nvPr/>
        </p:nvSpPr>
        <p:spPr>
          <a:xfrm>
            <a:off x="1716267" y="2364951"/>
            <a:ext cx="2171700" cy="461665"/>
          </a:xfrm>
          <a:prstGeom prst="rect">
            <a:avLst/>
          </a:prstGeom>
          <a:noFill/>
        </p:spPr>
        <p:txBody>
          <a:bodyPr wrap="square" rtlCol="0">
            <a:spAutoFit/>
          </a:bodyPr>
          <a:lstStyle/>
          <a:p>
            <a:pPr algn="ctr"/>
            <a:r>
              <a:rPr lang="en-US" altLang="zh-TW" sz="2400" dirty="0" smtClean="0"/>
              <a:t>10,0000</a:t>
            </a:r>
            <a:endParaRPr lang="zh-TW" altLang="en-US" sz="2400" dirty="0"/>
          </a:p>
        </p:txBody>
      </p:sp>
      <p:sp>
        <p:nvSpPr>
          <p:cNvPr id="13" name="文字方塊 12"/>
          <p:cNvSpPr txBox="1"/>
          <p:nvPr/>
        </p:nvSpPr>
        <p:spPr>
          <a:xfrm>
            <a:off x="4123185" y="2364951"/>
            <a:ext cx="2171700" cy="461665"/>
          </a:xfrm>
          <a:prstGeom prst="rect">
            <a:avLst/>
          </a:prstGeom>
          <a:noFill/>
        </p:spPr>
        <p:txBody>
          <a:bodyPr wrap="square" rtlCol="0">
            <a:spAutoFit/>
          </a:bodyPr>
          <a:lstStyle/>
          <a:p>
            <a:pPr algn="ctr"/>
            <a:r>
              <a:rPr lang="en-US" altLang="zh-TW" sz="2400" dirty="0"/>
              <a:t>5</a:t>
            </a:r>
            <a:r>
              <a:rPr lang="en-US" altLang="zh-TW" sz="2400" dirty="0" smtClean="0"/>
              <a:t>,0000</a:t>
            </a:r>
            <a:endParaRPr lang="zh-TW" altLang="en-US" sz="2400" dirty="0"/>
          </a:p>
        </p:txBody>
      </p:sp>
      <p:sp>
        <p:nvSpPr>
          <p:cNvPr id="14" name="文字方塊 13"/>
          <p:cNvSpPr txBox="1"/>
          <p:nvPr/>
        </p:nvSpPr>
        <p:spPr>
          <a:xfrm>
            <a:off x="6636797" y="2369775"/>
            <a:ext cx="2171700" cy="461665"/>
          </a:xfrm>
          <a:prstGeom prst="rect">
            <a:avLst/>
          </a:prstGeom>
          <a:noFill/>
        </p:spPr>
        <p:txBody>
          <a:bodyPr wrap="square" rtlCol="0">
            <a:spAutoFit/>
          </a:bodyPr>
          <a:lstStyle/>
          <a:p>
            <a:pPr algn="ctr"/>
            <a:r>
              <a:rPr lang="en-US" altLang="zh-TW" sz="2400" dirty="0" smtClean="0"/>
              <a:t>2,0000</a:t>
            </a:r>
            <a:endParaRPr lang="zh-TW" altLang="en-US" sz="2400" dirty="0"/>
          </a:p>
        </p:txBody>
      </p:sp>
      <p:sp>
        <p:nvSpPr>
          <p:cNvPr id="16" name="文字方塊 15"/>
          <p:cNvSpPr txBox="1"/>
          <p:nvPr/>
        </p:nvSpPr>
        <p:spPr>
          <a:xfrm>
            <a:off x="55934" y="3328533"/>
            <a:ext cx="1571723" cy="830997"/>
          </a:xfrm>
          <a:prstGeom prst="rect">
            <a:avLst/>
          </a:prstGeom>
          <a:noFill/>
        </p:spPr>
        <p:txBody>
          <a:bodyPr wrap="square" rtlCol="0">
            <a:spAutoFit/>
          </a:bodyPr>
          <a:lstStyle/>
          <a:p>
            <a:pPr algn="ctr"/>
            <a:r>
              <a:rPr lang="en-US" altLang="zh-TW" sz="2400" b="1" dirty="0" smtClean="0"/>
              <a:t>1 hidden </a:t>
            </a:r>
          </a:p>
          <a:p>
            <a:pPr algn="ctr"/>
            <a:r>
              <a:rPr lang="en-US" altLang="zh-TW" sz="2400" b="1" dirty="0" smtClean="0"/>
              <a:t>layer</a:t>
            </a:r>
            <a:endParaRPr lang="zh-TW" altLang="en-US" sz="2400" b="1" dirty="0"/>
          </a:p>
        </p:txBody>
      </p:sp>
      <p:sp>
        <p:nvSpPr>
          <p:cNvPr id="17" name="文字方塊 16"/>
          <p:cNvSpPr txBox="1"/>
          <p:nvPr/>
        </p:nvSpPr>
        <p:spPr>
          <a:xfrm>
            <a:off x="-244055" y="5130206"/>
            <a:ext cx="2171700" cy="830997"/>
          </a:xfrm>
          <a:prstGeom prst="rect">
            <a:avLst/>
          </a:prstGeom>
          <a:noFill/>
        </p:spPr>
        <p:txBody>
          <a:bodyPr wrap="square" rtlCol="0">
            <a:spAutoFit/>
          </a:bodyPr>
          <a:lstStyle/>
          <a:p>
            <a:pPr algn="ctr"/>
            <a:r>
              <a:rPr lang="en-US" altLang="zh-TW" sz="2400" b="1" dirty="0"/>
              <a:t>3</a:t>
            </a:r>
            <a:r>
              <a:rPr lang="en-US" altLang="zh-TW" sz="2400" b="1" dirty="0" smtClean="0"/>
              <a:t> hidden </a:t>
            </a:r>
          </a:p>
          <a:p>
            <a:pPr algn="ctr"/>
            <a:r>
              <a:rPr lang="en-US" altLang="zh-TW" sz="2400" b="1" dirty="0" smtClean="0"/>
              <a:t>layers</a:t>
            </a:r>
            <a:endParaRPr lang="zh-TW" altLang="en-US" sz="2400" b="1" dirty="0"/>
          </a:p>
        </p:txBody>
      </p:sp>
    </p:spTree>
    <p:extLst>
      <p:ext uri="{BB962C8B-B14F-4D97-AF65-F5344CB8AC3E}">
        <p14:creationId xmlns:p14="http://schemas.microsoft.com/office/powerpoint/2010/main" val="31149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Size of Training Data</a:t>
            </a:r>
            <a:endParaRPr lang="zh-TW" altLang="en-US" dirty="0"/>
          </a:p>
        </p:txBody>
      </p:sp>
      <p:sp>
        <p:nvSpPr>
          <p:cNvPr id="3" name="內容版面配置區 2"/>
          <p:cNvSpPr>
            <a:spLocks noGrp="1"/>
          </p:cNvSpPr>
          <p:nvPr>
            <p:ph idx="1"/>
          </p:nvPr>
        </p:nvSpPr>
        <p:spPr/>
        <p:txBody>
          <a:bodyPr/>
          <a:lstStyle/>
          <a:p>
            <a:r>
              <a:rPr lang="en-US" altLang="zh-TW" dirty="0"/>
              <a:t>Experiments on Hand-writing digit classification</a:t>
            </a:r>
            <a:endParaRPr lang="zh-TW" altLang="en-US" dirty="0"/>
          </a:p>
          <a:p>
            <a:endParaRPr lang="zh-TW" altLang="en-US" dirty="0"/>
          </a:p>
        </p:txBody>
      </p:sp>
      <p:pic>
        <p:nvPicPr>
          <p:cNvPr id="4" name="圖片 3"/>
          <p:cNvPicPr>
            <a:picLocks noChangeAspect="1"/>
          </p:cNvPicPr>
          <p:nvPr/>
        </p:nvPicPr>
        <p:blipFill>
          <a:blip r:embed="rId2"/>
          <a:stretch>
            <a:fillRect/>
          </a:stretch>
        </p:blipFill>
        <p:spPr>
          <a:xfrm>
            <a:off x="1600199" y="2388119"/>
            <a:ext cx="6342195" cy="3788844"/>
          </a:xfrm>
          <a:prstGeom prst="rect">
            <a:avLst/>
          </a:prstGeom>
        </p:spPr>
      </p:pic>
      <p:cxnSp>
        <p:nvCxnSpPr>
          <p:cNvPr id="5" name="直線接點 4"/>
          <p:cNvCxnSpPr/>
          <p:nvPr/>
        </p:nvCxnSpPr>
        <p:spPr>
          <a:xfrm>
            <a:off x="2353520" y="3310761"/>
            <a:ext cx="5261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366694" y="6277792"/>
            <a:ext cx="8777306" cy="461665"/>
          </a:xfrm>
          <a:prstGeom prst="rect">
            <a:avLst/>
          </a:prstGeom>
          <a:noFill/>
        </p:spPr>
        <p:txBody>
          <a:bodyPr wrap="square" rtlCol="0">
            <a:spAutoFit/>
          </a:bodyPr>
          <a:lstStyle/>
          <a:p>
            <a:pPr algn="ctr"/>
            <a:r>
              <a:rPr lang="en-US" altLang="zh-TW" sz="2400" dirty="0" smtClean="0">
                <a:solidFill>
                  <a:srgbClr val="0000FF"/>
                </a:solidFill>
              </a:rPr>
              <a:t>Deeper: Using less training data to achieve the same performance</a:t>
            </a:r>
            <a:endParaRPr lang="zh-TW" altLang="en-US" sz="2400" dirty="0">
              <a:solidFill>
                <a:srgbClr val="0000FF"/>
              </a:solidFill>
            </a:endParaRPr>
          </a:p>
        </p:txBody>
      </p:sp>
    </p:spTree>
    <p:extLst>
      <p:ext uri="{BB962C8B-B14F-4D97-AF65-F5344CB8AC3E}">
        <p14:creationId xmlns:p14="http://schemas.microsoft.com/office/powerpoint/2010/main" val="36971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Three misunderstandings </a:t>
            </a:r>
            <a:br>
              <a:rPr lang="en-US" altLang="zh-TW" dirty="0"/>
            </a:br>
            <a:r>
              <a:rPr lang="en-US" altLang="zh-TW" dirty="0" smtClean="0"/>
              <a:t>about </a:t>
            </a:r>
            <a:r>
              <a:rPr lang="en-US" altLang="zh-TW" dirty="0"/>
              <a:t>Deep Learning</a:t>
            </a:r>
            <a:endParaRPr lang="zh-TW" altLang="en-US" sz="4400" dirty="0">
              <a:solidFill>
                <a:srgbClr val="0000FF"/>
              </a:solidFill>
            </a:endParaRPr>
          </a:p>
        </p:txBody>
      </p:sp>
      <p:sp>
        <p:nvSpPr>
          <p:cNvPr id="3" name="副標題 2"/>
          <p:cNvSpPr>
            <a:spLocks noGrp="1"/>
          </p:cNvSpPr>
          <p:nvPr>
            <p:ph type="subTitle" idx="1"/>
          </p:nvPr>
        </p:nvSpPr>
        <p:spPr/>
        <p:txBody>
          <a:bodyPr>
            <a:normAutofit/>
          </a:bodyPr>
          <a:lstStyle/>
          <a:p>
            <a:pPr algn="l"/>
            <a:r>
              <a:rPr lang="en-US" altLang="zh-TW" sz="3200" dirty="0"/>
              <a:t>3</a:t>
            </a:r>
            <a:r>
              <a:rPr lang="en-US" altLang="zh-TW" sz="3200" dirty="0" smtClean="0"/>
              <a:t>. You can simply get the power of deep by cascading the neurons.</a:t>
            </a:r>
            <a:endParaRPr lang="en-US" altLang="zh-TW" sz="3200" dirty="0"/>
          </a:p>
          <a:p>
            <a:pPr algn="l"/>
            <a:r>
              <a:rPr lang="en-US" altLang="zh-TW" sz="3200" dirty="0" smtClean="0"/>
              <a:t> </a:t>
            </a:r>
            <a:endParaRPr lang="en-US" altLang="zh-TW" sz="3200" dirty="0"/>
          </a:p>
        </p:txBody>
      </p:sp>
    </p:spTree>
    <p:extLst>
      <p:ext uri="{BB962C8B-B14F-4D97-AF65-F5344CB8AC3E}">
        <p14:creationId xmlns:p14="http://schemas.microsoft.com/office/powerpoint/2010/main" val="415538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Some tasks are very complex</a:t>
            </a:r>
            <a:endParaRPr lang="zh-TW" altLang="en-US" dirty="0"/>
          </a:p>
        </p:txBody>
      </p:sp>
      <p:sp>
        <p:nvSpPr>
          <p:cNvPr id="3" name="內容版面配置區 2"/>
          <p:cNvSpPr>
            <a:spLocks noGrp="1"/>
          </p:cNvSpPr>
          <p:nvPr>
            <p:ph idx="1"/>
          </p:nvPr>
        </p:nvSpPr>
        <p:spPr>
          <a:xfrm>
            <a:off x="628650" y="1825624"/>
            <a:ext cx="7886700" cy="4747703"/>
          </a:xfrm>
        </p:spPr>
        <p:txBody>
          <a:bodyPr>
            <a:normAutofit/>
          </a:bodyPr>
          <a:lstStyle/>
          <a:p>
            <a:r>
              <a:rPr lang="en-US" altLang="zh-TW" dirty="0" smtClean="0"/>
              <a:t>You know how to write programs.</a:t>
            </a:r>
          </a:p>
          <a:p>
            <a:r>
              <a:rPr lang="en-US" altLang="zh-TW" dirty="0" smtClean="0"/>
              <a:t>One day, you are asked to write a program for speech recognition.</a:t>
            </a:r>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zh-TW" altLang="en-US" dirty="0"/>
          </a:p>
        </p:txBody>
      </p:sp>
      <p:pic>
        <p:nvPicPr>
          <p:cNvPr id="13" name="圖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1780" y="3451463"/>
            <a:ext cx="1800000" cy="1347595"/>
          </a:xfrm>
          <a:prstGeom prst="rect">
            <a:avLst/>
          </a:prstGeom>
        </p:spPr>
      </p:pic>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105" y="5038274"/>
            <a:ext cx="1800000" cy="1347595"/>
          </a:xfrm>
          <a:prstGeom prst="rect">
            <a:avLst/>
          </a:prstGeom>
        </p:spPr>
      </p:pic>
      <p:pic>
        <p:nvPicPr>
          <p:cNvPr id="15" name="圖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05" y="3451463"/>
            <a:ext cx="1800000" cy="1347595"/>
          </a:xfrm>
          <a:prstGeom prst="rect">
            <a:avLst/>
          </a:prstGeom>
        </p:spPr>
      </p:pic>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1780" y="5038274"/>
            <a:ext cx="1800000" cy="1347595"/>
          </a:xfrm>
          <a:prstGeom prst="rect">
            <a:avLst/>
          </a:prstGeom>
        </p:spPr>
      </p:pic>
      <p:sp>
        <p:nvSpPr>
          <p:cNvPr id="17" name="文字方塊 16"/>
          <p:cNvSpPr txBox="1"/>
          <p:nvPr/>
        </p:nvSpPr>
        <p:spPr>
          <a:xfrm>
            <a:off x="5015779" y="3451463"/>
            <a:ext cx="3557857" cy="830997"/>
          </a:xfrm>
          <a:prstGeom prst="rect">
            <a:avLst/>
          </a:prstGeom>
          <a:noFill/>
        </p:spPr>
        <p:txBody>
          <a:bodyPr wrap="square" rtlCol="0">
            <a:spAutoFit/>
          </a:bodyPr>
          <a:lstStyle/>
          <a:p>
            <a:r>
              <a:rPr lang="en-US" altLang="zh-TW" sz="2400" dirty="0" smtClean="0"/>
              <a:t>Find the common patterns from the left waveforms</a:t>
            </a:r>
            <a:endParaRPr lang="zh-TW" altLang="en-US" sz="2400" dirty="0"/>
          </a:p>
        </p:txBody>
      </p:sp>
      <p:sp>
        <p:nvSpPr>
          <p:cNvPr id="18" name="文字方塊 17"/>
          <p:cNvSpPr txBox="1"/>
          <p:nvPr/>
        </p:nvSpPr>
        <p:spPr>
          <a:xfrm>
            <a:off x="5055349" y="5224568"/>
            <a:ext cx="3557857" cy="1200329"/>
          </a:xfrm>
          <a:prstGeom prst="rect">
            <a:avLst/>
          </a:prstGeom>
          <a:noFill/>
        </p:spPr>
        <p:txBody>
          <a:bodyPr wrap="square" rtlCol="0">
            <a:spAutoFit/>
          </a:bodyPr>
          <a:lstStyle/>
          <a:p>
            <a:r>
              <a:rPr lang="en-US" altLang="zh-TW" sz="2400" dirty="0" smtClean="0"/>
              <a:t>It seems impossible to write a program for speech recognition</a:t>
            </a:r>
            <a:endParaRPr lang="zh-TW" altLang="en-US" sz="2400" dirty="0"/>
          </a:p>
        </p:txBody>
      </p:sp>
      <p:sp>
        <p:nvSpPr>
          <p:cNvPr id="11" name="文字方塊 10"/>
          <p:cNvSpPr txBox="1"/>
          <p:nvPr/>
        </p:nvSpPr>
        <p:spPr>
          <a:xfrm>
            <a:off x="1498230" y="4436224"/>
            <a:ext cx="904854" cy="400110"/>
          </a:xfrm>
          <a:prstGeom prst="rect">
            <a:avLst/>
          </a:prstGeom>
          <a:noFill/>
        </p:spPr>
        <p:txBody>
          <a:bodyPr wrap="square" rtlCol="0">
            <a:spAutoFit/>
          </a:bodyPr>
          <a:lstStyle/>
          <a:p>
            <a:pPr algn="ctr"/>
            <a:r>
              <a:rPr lang="zh-TW" altLang="en-US" sz="2000" b="1" dirty="0" smtClean="0">
                <a:solidFill>
                  <a:srgbClr val="00B050"/>
                </a:solidFill>
              </a:rPr>
              <a:t>你</a:t>
            </a:r>
            <a:r>
              <a:rPr lang="zh-TW" altLang="en-US" sz="2000" b="1" dirty="0">
                <a:solidFill>
                  <a:srgbClr val="00B050"/>
                </a:solidFill>
              </a:rPr>
              <a:t>好</a:t>
            </a:r>
          </a:p>
        </p:txBody>
      </p:sp>
      <p:sp>
        <p:nvSpPr>
          <p:cNvPr id="12" name="文字方塊 11"/>
          <p:cNvSpPr txBox="1"/>
          <p:nvPr/>
        </p:nvSpPr>
        <p:spPr>
          <a:xfrm>
            <a:off x="3441463" y="4436224"/>
            <a:ext cx="904854" cy="400110"/>
          </a:xfrm>
          <a:prstGeom prst="rect">
            <a:avLst/>
          </a:prstGeom>
          <a:noFill/>
        </p:spPr>
        <p:txBody>
          <a:bodyPr wrap="square" rtlCol="0">
            <a:spAutoFit/>
          </a:bodyPr>
          <a:lstStyle/>
          <a:p>
            <a:pPr algn="ctr"/>
            <a:r>
              <a:rPr lang="zh-TW" altLang="en-US" sz="2000" b="1" dirty="0" smtClean="0">
                <a:solidFill>
                  <a:srgbClr val="00B050"/>
                </a:solidFill>
              </a:rPr>
              <a:t>你</a:t>
            </a:r>
            <a:r>
              <a:rPr lang="zh-TW" altLang="en-US" sz="2000" b="1" dirty="0">
                <a:solidFill>
                  <a:srgbClr val="00B050"/>
                </a:solidFill>
              </a:rPr>
              <a:t>好</a:t>
            </a:r>
          </a:p>
        </p:txBody>
      </p:sp>
      <p:sp>
        <p:nvSpPr>
          <p:cNvPr id="20" name="文字方塊 19"/>
          <p:cNvSpPr txBox="1"/>
          <p:nvPr/>
        </p:nvSpPr>
        <p:spPr>
          <a:xfrm>
            <a:off x="1501412" y="6024787"/>
            <a:ext cx="904854" cy="400110"/>
          </a:xfrm>
          <a:prstGeom prst="rect">
            <a:avLst/>
          </a:prstGeom>
          <a:noFill/>
        </p:spPr>
        <p:txBody>
          <a:bodyPr wrap="square" rtlCol="0">
            <a:spAutoFit/>
          </a:bodyPr>
          <a:lstStyle/>
          <a:p>
            <a:pPr algn="ctr"/>
            <a:r>
              <a:rPr lang="zh-TW" altLang="en-US" sz="2000" b="1" dirty="0" smtClean="0">
                <a:solidFill>
                  <a:srgbClr val="00B050"/>
                </a:solidFill>
              </a:rPr>
              <a:t>你</a:t>
            </a:r>
            <a:r>
              <a:rPr lang="zh-TW" altLang="en-US" sz="2000" b="1" dirty="0">
                <a:solidFill>
                  <a:srgbClr val="00B050"/>
                </a:solidFill>
              </a:rPr>
              <a:t>好</a:t>
            </a:r>
          </a:p>
        </p:txBody>
      </p:sp>
      <p:sp>
        <p:nvSpPr>
          <p:cNvPr id="21" name="文字方塊 20"/>
          <p:cNvSpPr txBox="1"/>
          <p:nvPr/>
        </p:nvSpPr>
        <p:spPr>
          <a:xfrm>
            <a:off x="3428069" y="6092769"/>
            <a:ext cx="904854" cy="400110"/>
          </a:xfrm>
          <a:prstGeom prst="rect">
            <a:avLst/>
          </a:prstGeom>
          <a:noFill/>
        </p:spPr>
        <p:txBody>
          <a:bodyPr wrap="square" rtlCol="0">
            <a:spAutoFit/>
          </a:bodyPr>
          <a:lstStyle/>
          <a:p>
            <a:pPr algn="ctr"/>
            <a:r>
              <a:rPr lang="zh-TW" altLang="en-US" sz="2000" b="1" dirty="0" smtClean="0">
                <a:solidFill>
                  <a:srgbClr val="00B050"/>
                </a:solidFill>
              </a:rPr>
              <a:t>你</a:t>
            </a:r>
            <a:r>
              <a:rPr lang="zh-TW" altLang="en-US" sz="2000" b="1" dirty="0">
                <a:solidFill>
                  <a:srgbClr val="00B050"/>
                </a:solidFill>
              </a:rPr>
              <a:t>好</a:t>
            </a:r>
          </a:p>
        </p:txBody>
      </p:sp>
      <p:sp>
        <p:nvSpPr>
          <p:cNvPr id="4" name="矩形 3"/>
          <p:cNvSpPr/>
          <p:nvPr/>
        </p:nvSpPr>
        <p:spPr>
          <a:xfrm>
            <a:off x="5055349" y="4345618"/>
            <a:ext cx="3882055" cy="830997"/>
          </a:xfrm>
          <a:prstGeom prst="rect">
            <a:avLst/>
          </a:prstGeom>
        </p:spPr>
        <p:txBody>
          <a:bodyPr wrap="square">
            <a:spAutoFit/>
          </a:bodyPr>
          <a:lstStyle/>
          <a:p>
            <a:r>
              <a:rPr lang="en-US" altLang="zh-TW" sz="2400" dirty="0" smtClean="0"/>
              <a:t>You </a:t>
            </a:r>
            <a:r>
              <a:rPr lang="en-US" altLang="zh-TW" sz="2400" dirty="0"/>
              <a:t>quickly get lost in </a:t>
            </a:r>
            <a:r>
              <a:rPr lang="en-US" altLang="zh-TW" sz="2400" dirty="0" smtClean="0"/>
              <a:t>the exceptions and special cases.</a:t>
            </a:r>
            <a:endParaRPr lang="zh-TW" altLang="en-US" sz="2400" dirty="0"/>
          </a:p>
        </p:txBody>
      </p:sp>
    </p:spTree>
    <p:extLst>
      <p:ext uri="{BB962C8B-B14F-4D97-AF65-F5344CB8AC3E}">
        <p14:creationId xmlns:p14="http://schemas.microsoft.com/office/powerpoint/2010/main" val="37885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18" grpId="0"/>
      <p:bldP spid="11" grpId="0"/>
      <p:bldP spid="12" grpId="0"/>
      <p:bldP spid="20" grpId="0"/>
      <p:bldP spid="21"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Hard to get the power of Deep …</a:t>
            </a:r>
            <a:endParaRPr lang="zh-TW" altLang="en-US" dirty="0"/>
          </a:p>
        </p:txBody>
      </p:sp>
      <p:sp>
        <p:nvSpPr>
          <p:cNvPr id="6" name="文字方塊 5"/>
          <p:cNvSpPr txBox="1"/>
          <p:nvPr/>
        </p:nvSpPr>
        <p:spPr>
          <a:xfrm>
            <a:off x="1352550" y="5328939"/>
            <a:ext cx="7162800" cy="461665"/>
          </a:xfrm>
          <a:prstGeom prst="rect">
            <a:avLst/>
          </a:prstGeom>
          <a:noFill/>
        </p:spPr>
        <p:txBody>
          <a:bodyPr wrap="square" rtlCol="0">
            <a:spAutoFit/>
          </a:bodyPr>
          <a:lstStyle/>
          <a:p>
            <a:r>
              <a:rPr lang="en-US" altLang="zh-TW" sz="2400" dirty="0" smtClean="0"/>
              <a:t>Can I get all the power of deep from this course?</a:t>
            </a:r>
            <a:endParaRPr lang="zh-TW" altLang="en-US" sz="2400" dirty="0"/>
          </a:p>
        </p:txBody>
      </p:sp>
      <p:pic>
        <p:nvPicPr>
          <p:cNvPr id="7" name="圖片 6"/>
          <p:cNvPicPr>
            <a:picLocks noChangeAspect="1"/>
          </p:cNvPicPr>
          <p:nvPr/>
        </p:nvPicPr>
        <p:blipFill>
          <a:blip r:embed="rId2"/>
          <a:stretch>
            <a:fillRect/>
          </a:stretch>
        </p:blipFill>
        <p:spPr>
          <a:xfrm>
            <a:off x="1743075" y="1528762"/>
            <a:ext cx="5657850" cy="3686175"/>
          </a:xfrm>
          <a:prstGeom prst="rect">
            <a:avLst/>
          </a:prstGeom>
        </p:spPr>
      </p:pic>
      <p:sp>
        <p:nvSpPr>
          <p:cNvPr id="8" name="文字方塊 7"/>
          <p:cNvSpPr txBox="1"/>
          <p:nvPr/>
        </p:nvSpPr>
        <p:spPr>
          <a:xfrm>
            <a:off x="1352550" y="5771852"/>
            <a:ext cx="7162800" cy="830997"/>
          </a:xfrm>
          <a:prstGeom prst="rect">
            <a:avLst/>
          </a:prstGeom>
          <a:noFill/>
        </p:spPr>
        <p:txBody>
          <a:bodyPr wrap="square" rtlCol="0">
            <a:spAutoFit/>
          </a:bodyPr>
          <a:lstStyle/>
          <a:p>
            <a:r>
              <a:rPr lang="en-US" altLang="zh-TW" sz="2400" dirty="0" smtClean="0"/>
              <a:t>No, the researchers still do not understand all </a:t>
            </a:r>
            <a:r>
              <a:rPr lang="en-US" altLang="zh-TW" sz="2400" dirty="0"/>
              <a:t>the mystery </a:t>
            </a:r>
            <a:r>
              <a:rPr lang="en-US" altLang="zh-TW" sz="2400" dirty="0" smtClean="0"/>
              <a:t>of deep learning.</a:t>
            </a:r>
            <a:endParaRPr lang="zh-TW" altLang="en-US" sz="2400" dirty="0"/>
          </a:p>
        </p:txBody>
      </p:sp>
    </p:spTree>
    <p:extLst>
      <p:ext uri="{BB962C8B-B14F-4D97-AF65-F5344CB8AC3E}">
        <p14:creationId xmlns:p14="http://schemas.microsoft.com/office/powerpoint/2010/main" val="354724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graphicFrame>
        <p:nvGraphicFramePr>
          <p:cNvPr id="4" name="內容版面配置區 3"/>
          <p:cNvGraphicFramePr>
            <a:graphicFrameLocks noGrp="1"/>
          </p:cNvGraphicFramePr>
          <p:nvPr>
            <p:ph idx="1"/>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47081" y="4999146"/>
            <a:ext cx="8049837" cy="12686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219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 the real world ……</a:t>
            </a:r>
            <a:endParaRPr lang="zh-TW" altLang="en-US" dirty="0"/>
          </a:p>
        </p:txBody>
      </p:sp>
      <p:graphicFrame>
        <p:nvGraphicFramePr>
          <p:cNvPr id="4"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89099"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774950" y="2065308"/>
                        <a:ext cx="3136900" cy="931863"/>
                      </a:xfrm>
                      <a:prstGeom prst="rect">
                        <a:avLst/>
                      </a:prstGeom>
                      <a:noFill/>
                      <a:extLst/>
                    </p:spPr>
                  </p:pic>
                </p:oleObj>
              </mc:Fallback>
            </mc:AlternateContent>
          </a:graphicData>
        </a:graphic>
      </p:graphicFrame>
      <p:sp>
        <p:nvSpPr>
          <p:cNvPr id="5" name="文字方塊 4"/>
          <p:cNvSpPr txBox="1"/>
          <p:nvPr/>
        </p:nvSpPr>
        <p:spPr>
          <a:xfrm>
            <a:off x="1064985" y="3512583"/>
            <a:ext cx="7014030" cy="954107"/>
          </a:xfrm>
          <a:prstGeom prst="rect">
            <a:avLst/>
          </a:prstGeom>
          <a:noFill/>
        </p:spPr>
        <p:txBody>
          <a:bodyPr wrap="square" rtlCol="0">
            <a:spAutoFit/>
          </a:bodyPr>
          <a:lstStyle/>
          <a:p>
            <a:r>
              <a:rPr lang="en-US" altLang="zh-TW" sz="2800" b="1" i="1" dirty="0" smtClean="0"/>
              <a:t>X</a:t>
            </a:r>
            <a:r>
              <a:rPr lang="en-US" altLang="zh-TW" sz="2800" b="1" dirty="0" smtClean="0"/>
              <a:t> (Input domain)</a:t>
            </a:r>
            <a:r>
              <a:rPr lang="en-US" altLang="zh-TW" sz="2800" dirty="0" smtClean="0"/>
              <a:t>: </a:t>
            </a:r>
          </a:p>
          <a:p>
            <a:r>
              <a:rPr lang="en-US" altLang="zh-TW" sz="2800" dirty="0" smtClean="0"/>
              <a:t>Sequence, graph structure, tree structure ……</a:t>
            </a:r>
            <a:endParaRPr lang="zh-TW" altLang="en-US" sz="2800" dirty="0"/>
          </a:p>
        </p:txBody>
      </p:sp>
      <p:sp>
        <p:nvSpPr>
          <p:cNvPr id="11" name="文字方塊 10"/>
          <p:cNvSpPr txBox="1"/>
          <p:nvPr/>
        </p:nvSpPr>
        <p:spPr>
          <a:xfrm>
            <a:off x="1064985" y="4960383"/>
            <a:ext cx="7014030" cy="954107"/>
          </a:xfrm>
          <a:prstGeom prst="rect">
            <a:avLst/>
          </a:prstGeom>
          <a:noFill/>
        </p:spPr>
        <p:txBody>
          <a:bodyPr wrap="square" rtlCol="0">
            <a:spAutoFit/>
          </a:bodyPr>
          <a:lstStyle/>
          <a:p>
            <a:r>
              <a:rPr lang="en-US" altLang="zh-TW" sz="2800" b="1" i="1" dirty="0"/>
              <a:t>Y</a:t>
            </a:r>
            <a:r>
              <a:rPr lang="en-US" altLang="zh-TW" sz="2800" b="1" dirty="0" smtClean="0"/>
              <a:t> (Output domain)</a:t>
            </a:r>
            <a:r>
              <a:rPr lang="en-US" altLang="zh-TW" sz="2800" dirty="0" smtClean="0"/>
              <a:t>: </a:t>
            </a:r>
          </a:p>
          <a:p>
            <a:r>
              <a:rPr lang="en-US" altLang="zh-TW" sz="2800" dirty="0" smtClean="0"/>
              <a:t>Sequence, graph structure, tree structure ……</a:t>
            </a:r>
            <a:endParaRPr lang="zh-TW" altLang="en-US" sz="2800" dirty="0"/>
          </a:p>
        </p:txBody>
      </p:sp>
    </p:spTree>
    <p:extLst>
      <p:ext uri="{BB962C8B-B14F-4D97-AF65-F5344CB8AC3E}">
        <p14:creationId xmlns:p14="http://schemas.microsoft.com/office/powerpoint/2010/main" val="11225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Retrieval</a:t>
            </a:r>
            <a:endParaRPr lang="zh-TW" altLang="en-US" dirty="0"/>
          </a:p>
        </p:txBody>
      </p:sp>
      <p:graphicFrame>
        <p:nvGraphicFramePr>
          <p:cNvPr id="4"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0144" name="方程式" r:id="rId3" imgW="685800" imgH="203040" progId="Equation.3">
                  <p:embed/>
                </p:oleObj>
              </mc:Choice>
              <mc:Fallback>
                <p:oleObj name="方程式" r:id="rId3" imgW="685800" imgH="203040" progId="Equation.3">
                  <p:embed/>
                  <p:pic>
                    <p:nvPicPr>
                      <p:cNvPr id="0" name=""/>
                      <p:cNvPicPr>
                        <a:picLocks noChangeAspect="1" noChangeArrowheads="1"/>
                      </p:cNvPicPr>
                      <p:nvPr/>
                    </p:nvPicPr>
                    <p:blipFill>
                      <a:blip r:embed="rId4"/>
                      <a:srcRect/>
                      <a:stretch>
                        <a:fillRect/>
                      </a:stretch>
                    </p:blipFill>
                    <p:spPr bwMode="auto">
                      <a:xfrm>
                        <a:off x="2774950" y="2065308"/>
                        <a:ext cx="3136900" cy="931863"/>
                      </a:xfrm>
                      <a:prstGeom prst="rect">
                        <a:avLst/>
                      </a:prstGeom>
                      <a:noFill/>
                      <a:extLst/>
                    </p:spPr>
                  </p:pic>
                </p:oleObj>
              </mc:Fallback>
            </mc:AlternateContent>
          </a:graphicData>
        </a:graphic>
      </p:graphicFrame>
      <p:graphicFrame>
        <p:nvGraphicFramePr>
          <p:cNvPr id="5" name="Object 12"/>
          <p:cNvGraphicFramePr>
            <a:graphicFrameLocks noChangeAspect="1"/>
          </p:cNvGraphicFramePr>
          <p:nvPr>
            <p:extLst/>
          </p:nvPr>
        </p:nvGraphicFramePr>
        <p:xfrm>
          <a:off x="1148313" y="3372246"/>
          <a:ext cx="645200" cy="503237"/>
        </p:xfrm>
        <a:graphic>
          <a:graphicData uri="http://schemas.openxmlformats.org/presentationml/2006/ole">
            <mc:AlternateContent xmlns:mc="http://schemas.openxmlformats.org/markup-compatibility/2006">
              <mc:Choice xmlns:v="urn:schemas-microsoft-com:vml" Requires="v">
                <p:oleObj spid="_x0000_s90145" name="方程式" r:id="rId5" imgW="228600" imgH="177480" progId="Equation.3">
                  <p:embed/>
                </p:oleObj>
              </mc:Choice>
              <mc:Fallback>
                <p:oleObj name="方程式" r:id="rId5" imgW="228600" imgH="177480" progId="Equation.3">
                  <p:embed/>
                  <p:pic>
                    <p:nvPicPr>
                      <p:cNvPr id="0" name=""/>
                      <p:cNvPicPr>
                        <a:picLocks noChangeAspect="1" noChangeArrowheads="1"/>
                      </p:cNvPicPr>
                      <p:nvPr/>
                    </p:nvPicPr>
                    <p:blipFill>
                      <a:blip r:embed="rId6"/>
                      <a:srcRect/>
                      <a:stretch>
                        <a:fillRect/>
                      </a:stretch>
                    </p:blipFill>
                    <p:spPr bwMode="auto">
                      <a:xfrm>
                        <a:off x="1148313" y="3372246"/>
                        <a:ext cx="645200" cy="503237"/>
                      </a:xfrm>
                      <a:prstGeom prst="rect">
                        <a:avLst/>
                      </a:prstGeom>
                      <a:noFill/>
                      <a:extLst/>
                    </p:spPr>
                  </p:pic>
                </p:oleObj>
              </mc:Fallback>
            </mc:AlternateContent>
          </a:graphicData>
        </a:graphic>
      </p:graphicFrame>
      <p:graphicFrame>
        <p:nvGraphicFramePr>
          <p:cNvPr id="6" name="Object 12"/>
          <p:cNvGraphicFramePr>
            <a:graphicFrameLocks noChangeAspect="1"/>
          </p:cNvGraphicFramePr>
          <p:nvPr>
            <p:extLst/>
          </p:nvPr>
        </p:nvGraphicFramePr>
        <p:xfrm>
          <a:off x="4236034" y="3338510"/>
          <a:ext cx="573087" cy="503237"/>
        </p:xfrm>
        <a:graphic>
          <a:graphicData uri="http://schemas.openxmlformats.org/presentationml/2006/ole">
            <mc:AlternateContent xmlns:mc="http://schemas.openxmlformats.org/markup-compatibility/2006">
              <mc:Choice xmlns:v="urn:schemas-microsoft-com:vml" Requires="v">
                <p:oleObj spid="_x0000_s90146" name="方程式" r:id="rId7" imgW="203040" imgH="177480" progId="Equation.3">
                  <p:embed/>
                </p:oleObj>
              </mc:Choice>
              <mc:Fallback>
                <p:oleObj name="方程式" r:id="rId7" imgW="203040" imgH="177480" progId="Equation.3">
                  <p:embed/>
                  <p:pic>
                    <p:nvPicPr>
                      <p:cNvPr id="0" name=""/>
                      <p:cNvPicPr>
                        <a:picLocks noChangeAspect="1" noChangeArrowheads="1"/>
                      </p:cNvPicPr>
                      <p:nvPr/>
                    </p:nvPicPr>
                    <p:blipFill>
                      <a:blip r:embed="rId8"/>
                      <a:srcRect/>
                      <a:stretch>
                        <a:fillRect/>
                      </a:stretch>
                    </p:blipFill>
                    <p:spPr bwMode="auto">
                      <a:xfrm>
                        <a:off x="4236034" y="3338510"/>
                        <a:ext cx="573087" cy="503237"/>
                      </a:xfrm>
                      <a:prstGeom prst="rect">
                        <a:avLst/>
                      </a:prstGeom>
                      <a:noFill/>
                      <a:extLst/>
                    </p:spPr>
                  </p:pic>
                </p:oleObj>
              </mc:Fallback>
            </mc:AlternateContent>
          </a:graphicData>
        </a:graphic>
      </p:graphicFrame>
      <p:sp>
        <p:nvSpPr>
          <p:cNvPr id="15" name="文字方塊 14"/>
          <p:cNvSpPr txBox="1"/>
          <p:nvPr/>
        </p:nvSpPr>
        <p:spPr>
          <a:xfrm>
            <a:off x="1114970" y="4517240"/>
            <a:ext cx="1357086" cy="461665"/>
          </a:xfrm>
          <a:prstGeom prst="rect">
            <a:avLst/>
          </a:prstGeom>
          <a:noFill/>
        </p:spPr>
        <p:txBody>
          <a:bodyPr wrap="square" rtlCol="0">
            <a:spAutoFit/>
          </a:bodyPr>
          <a:lstStyle/>
          <a:p>
            <a:r>
              <a:rPr lang="en-US" altLang="zh-TW" sz="2400" dirty="0" smtClean="0"/>
              <a:t>(keyword)</a:t>
            </a:r>
            <a:endParaRPr lang="zh-TW" altLang="en-US" sz="2400" dirty="0"/>
          </a:p>
        </p:txBody>
      </p:sp>
      <p:sp>
        <p:nvSpPr>
          <p:cNvPr id="17" name="文字方塊 16"/>
          <p:cNvSpPr txBox="1"/>
          <p:nvPr/>
        </p:nvSpPr>
        <p:spPr>
          <a:xfrm>
            <a:off x="378200" y="3994020"/>
            <a:ext cx="3120318" cy="523220"/>
          </a:xfrm>
          <a:prstGeom prst="rect">
            <a:avLst/>
          </a:prstGeom>
          <a:noFill/>
        </p:spPr>
        <p:txBody>
          <a:bodyPr wrap="square" rtlCol="0">
            <a:spAutoFit/>
          </a:bodyPr>
          <a:lstStyle/>
          <a:p>
            <a:r>
              <a:rPr lang="en-US" altLang="zh-TW" sz="2800" dirty="0"/>
              <a:t>“Machine learning”</a:t>
            </a:r>
            <a:endParaRPr lang="zh-TW" altLang="en-US" sz="2800" dirty="0"/>
          </a:p>
        </p:txBody>
      </p:sp>
      <p:cxnSp>
        <p:nvCxnSpPr>
          <p:cNvPr id="18" name="直線單箭頭接點 17"/>
          <p:cNvCxnSpPr/>
          <p:nvPr/>
        </p:nvCxnSpPr>
        <p:spPr>
          <a:xfrm>
            <a:off x="3438698" y="4507260"/>
            <a:ext cx="99196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4522577" y="5552153"/>
            <a:ext cx="4401684" cy="461665"/>
          </a:xfrm>
          <a:prstGeom prst="rect">
            <a:avLst/>
          </a:prstGeom>
          <a:noFill/>
        </p:spPr>
        <p:txBody>
          <a:bodyPr wrap="square" rtlCol="0">
            <a:spAutoFit/>
          </a:bodyPr>
          <a:lstStyle/>
          <a:p>
            <a:r>
              <a:rPr lang="en-US" altLang="zh-TW" sz="2400" dirty="0" smtClean="0"/>
              <a:t>A list of web pages (Search Result)</a:t>
            </a:r>
            <a:endParaRPr lang="zh-TW" altLang="en-US" sz="2400" dirty="0"/>
          </a:p>
        </p:txBody>
      </p:sp>
      <p:pic>
        <p:nvPicPr>
          <p:cNvPr id="3" name="圖片 2"/>
          <p:cNvPicPr>
            <a:picLocks noChangeAspect="1"/>
          </p:cNvPicPr>
          <p:nvPr/>
        </p:nvPicPr>
        <p:blipFill>
          <a:blip r:embed="rId9"/>
          <a:stretch>
            <a:fillRect/>
          </a:stretch>
        </p:blipFill>
        <p:spPr>
          <a:xfrm>
            <a:off x="4809121" y="3384972"/>
            <a:ext cx="3938691" cy="2218105"/>
          </a:xfrm>
          <a:prstGeom prst="rect">
            <a:avLst/>
          </a:prstGeom>
        </p:spPr>
      </p:pic>
    </p:spTree>
    <p:extLst>
      <p:ext uri="{BB962C8B-B14F-4D97-AF65-F5344CB8AC3E}">
        <p14:creationId xmlns:p14="http://schemas.microsoft.com/office/powerpoint/2010/main" val="14455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Translation</a:t>
            </a:r>
            <a:endParaRPr lang="zh-TW" altLang="en-US" dirty="0"/>
          </a:p>
        </p:txBody>
      </p:sp>
      <p:sp>
        <p:nvSpPr>
          <p:cNvPr id="5" name="文字方塊 4"/>
          <p:cNvSpPr txBox="1"/>
          <p:nvPr/>
        </p:nvSpPr>
        <p:spPr>
          <a:xfrm>
            <a:off x="4780300" y="4914115"/>
            <a:ext cx="4039507" cy="461665"/>
          </a:xfrm>
          <a:prstGeom prst="rect">
            <a:avLst/>
          </a:prstGeom>
          <a:noFill/>
        </p:spPr>
        <p:txBody>
          <a:bodyPr wrap="square" rtlCol="0">
            <a:spAutoFit/>
          </a:bodyPr>
          <a:lstStyle/>
          <a:p>
            <a:pPr algn="ctr"/>
            <a:r>
              <a:rPr lang="en-US" altLang="zh-TW" sz="2400" dirty="0" smtClean="0"/>
              <a:t>(Another kind of sequence)</a:t>
            </a:r>
            <a:endParaRPr lang="zh-TW" altLang="en-US" sz="2400" dirty="0"/>
          </a:p>
        </p:txBody>
      </p:sp>
      <p:sp>
        <p:nvSpPr>
          <p:cNvPr id="18" name="文字方塊 17"/>
          <p:cNvSpPr txBox="1"/>
          <p:nvPr/>
        </p:nvSpPr>
        <p:spPr>
          <a:xfrm>
            <a:off x="384973" y="4914115"/>
            <a:ext cx="4072727" cy="461665"/>
          </a:xfrm>
          <a:prstGeom prst="rect">
            <a:avLst/>
          </a:prstGeom>
          <a:noFill/>
        </p:spPr>
        <p:txBody>
          <a:bodyPr wrap="square" rtlCol="0">
            <a:spAutoFit/>
          </a:bodyPr>
          <a:lstStyle/>
          <a:p>
            <a:pPr algn="ctr"/>
            <a:r>
              <a:rPr lang="en-US" altLang="zh-TW" sz="2400" dirty="0" smtClean="0"/>
              <a:t>(One kind of sequence)</a:t>
            </a:r>
            <a:endParaRPr lang="zh-TW" altLang="en-US" sz="2400" dirty="0"/>
          </a:p>
        </p:txBody>
      </p:sp>
      <p:graphicFrame>
        <p:nvGraphicFramePr>
          <p:cNvPr id="12"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1165"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774950" y="2065308"/>
                        <a:ext cx="3136900" cy="931863"/>
                      </a:xfrm>
                      <a:prstGeom prst="rect">
                        <a:avLst/>
                      </a:prstGeom>
                      <a:noFill/>
                      <a:extLst/>
                    </p:spPr>
                  </p:pic>
                </p:oleObj>
              </mc:Fallback>
            </mc:AlternateContent>
          </a:graphicData>
        </a:graphic>
      </p:graphicFrame>
      <p:sp>
        <p:nvSpPr>
          <p:cNvPr id="11" name="文字方塊 10"/>
          <p:cNvSpPr txBox="1"/>
          <p:nvPr/>
        </p:nvSpPr>
        <p:spPr>
          <a:xfrm>
            <a:off x="474045" y="4088037"/>
            <a:ext cx="3926800" cy="830997"/>
          </a:xfrm>
          <a:prstGeom prst="rect">
            <a:avLst/>
          </a:prstGeom>
          <a:noFill/>
        </p:spPr>
        <p:txBody>
          <a:bodyPr wrap="square" rtlCol="0">
            <a:spAutoFit/>
          </a:bodyPr>
          <a:lstStyle/>
          <a:p>
            <a:r>
              <a:rPr lang="en-US" altLang="zh-TW" sz="2400" dirty="0" smtClean="0"/>
              <a:t>“</a:t>
            </a:r>
            <a:r>
              <a:rPr lang="zh-TW" altLang="en-US" sz="2400" dirty="0"/>
              <a:t>Machine learning and having it deep and </a:t>
            </a:r>
            <a:r>
              <a:rPr lang="zh-TW" altLang="en-US" sz="2400" dirty="0" smtClean="0"/>
              <a:t>structured</a:t>
            </a:r>
            <a:r>
              <a:rPr lang="en-US" altLang="zh-TW" sz="2400" dirty="0" smtClean="0"/>
              <a:t>”</a:t>
            </a:r>
            <a:endParaRPr lang="zh-TW" altLang="en-US" sz="2400" dirty="0"/>
          </a:p>
        </p:txBody>
      </p:sp>
      <p:sp>
        <p:nvSpPr>
          <p:cNvPr id="13" name="文字方塊 12"/>
          <p:cNvSpPr txBox="1"/>
          <p:nvPr/>
        </p:nvSpPr>
        <p:spPr>
          <a:xfrm>
            <a:off x="5066843" y="4106302"/>
            <a:ext cx="2927742" cy="830997"/>
          </a:xfrm>
          <a:prstGeom prst="rect">
            <a:avLst/>
          </a:prstGeom>
          <a:noFill/>
        </p:spPr>
        <p:txBody>
          <a:bodyPr wrap="square" rtlCol="0">
            <a:spAutoFit/>
          </a:bodyPr>
          <a:lstStyle/>
          <a:p>
            <a:r>
              <a:rPr lang="en-US" altLang="zh-TW" sz="2400" dirty="0" smtClean="0"/>
              <a:t>“</a:t>
            </a:r>
            <a:r>
              <a:rPr lang="zh-TW" altLang="en-US" sz="2400" dirty="0" smtClean="0"/>
              <a:t>機器學習及其深層與結構化</a:t>
            </a:r>
            <a:r>
              <a:rPr lang="en-US" altLang="zh-TW" sz="2400" dirty="0" smtClean="0"/>
              <a:t>”</a:t>
            </a:r>
            <a:endParaRPr lang="zh-TW" altLang="en-US" sz="2400" dirty="0"/>
          </a:p>
        </p:txBody>
      </p:sp>
      <p:graphicFrame>
        <p:nvGraphicFramePr>
          <p:cNvPr id="14" name="Object 12"/>
          <p:cNvGraphicFramePr>
            <a:graphicFrameLocks noChangeAspect="1"/>
          </p:cNvGraphicFramePr>
          <p:nvPr>
            <p:extLst/>
          </p:nvPr>
        </p:nvGraphicFramePr>
        <p:xfrm>
          <a:off x="474045" y="3589718"/>
          <a:ext cx="645200" cy="503237"/>
        </p:xfrm>
        <a:graphic>
          <a:graphicData uri="http://schemas.openxmlformats.org/presentationml/2006/ole">
            <mc:AlternateContent xmlns:mc="http://schemas.openxmlformats.org/markup-compatibility/2006">
              <mc:Choice xmlns:v="urn:schemas-microsoft-com:vml" Requires="v">
                <p:oleObj spid="_x0000_s91166" name="方程式" r:id="rId6" imgW="228600" imgH="177480" progId="Equation.3">
                  <p:embed/>
                </p:oleObj>
              </mc:Choice>
              <mc:Fallback>
                <p:oleObj name="方程式" r:id="rId6" imgW="228600" imgH="177480" progId="Equation.3">
                  <p:embed/>
                  <p:pic>
                    <p:nvPicPr>
                      <p:cNvPr id="0" name=""/>
                      <p:cNvPicPr>
                        <a:picLocks noChangeAspect="1" noChangeArrowheads="1"/>
                      </p:cNvPicPr>
                      <p:nvPr/>
                    </p:nvPicPr>
                    <p:blipFill>
                      <a:blip r:embed="rId7"/>
                      <a:srcRect/>
                      <a:stretch>
                        <a:fillRect/>
                      </a:stretch>
                    </p:blipFill>
                    <p:spPr bwMode="auto">
                      <a:xfrm>
                        <a:off x="474045" y="3589718"/>
                        <a:ext cx="645200" cy="503237"/>
                      </a:xfrm>
                      <a:prstGeom prst="rect">
                        <a:avLst/>
                      </a:prstGeom>
                      <a:noFill/>
                      <a:extLst/>
                    </p:spPr>
                  </p:pic>
                </p:oleObj>
              </mc:Fallback>
            </mc:AlternateContent>
          </a:graphicData>
        </a:graphic>
      </p:graphicFrame>
      <p:graphicFrame>
        <p:nvGraphicFramePr>
          <p:cNvPr id="15" name="Object 12"/>
          <p:cNvGraphicFramePr>
            <a:graphicFrameLocks noChangeAspect="1"/>
          </p:cNvGraphicFramePr>
          <p:nvPr>
            <p:extLst/>
          </p:nvPr>
        </p:nvGraphicFramePr>
        <p:xfrm>
          <a:off x="4780300" y="3589720"/>
          <a:ext cx="573087" cy="503237"/>
        </p:xfrm>
        <a:graphic>
          <a:graphicData uri="http://schemas.openxmlformats.org/presentationml/2006/ole">
            <mc:AlternateContent xmlns:mc="http://schemas.openxmlformats.org/markup-compatibility/2006">
              <mc:Choice xmlns:v="urn:schemas-microsoft-com:vml" Requires="v">
                <p:oleObj spid="_x0000_s91167" name="方程式" r:id="rId8" imgW="203040" imgH="177480" progId="Equation.3">
                  <p:embed/>
                </p:oleObj>
              </mc:Choice>
              <mc:Fallback>
                <p:oleObj name="方程式" r:id="rId8" imgW="203040" imgH="177480" progId="Equation.3">
                  <p:embed/>
                  <p:pic>
                    <p:nvPicPr>
                      <p:cNvPr id="0" name=""/>
                      <p:cNvPicPr>
                        <a:picLocks noChangeAspect="1" noChangeArrowheads="1"/>
                      </p:cNvPicPr>
                      <p:nvPr/>
                    </p:nvPicPr>
                    <p:blipFill>
                      <a:blip r:embed="rId9"/>
                      <a:srcRect/>
                      <a:stretch>
                        <a:fillRect/>
                      </a:stretch>
                    </p:blipFill>
                    <p:spPr bwMode="auto">
                      <a:xfrm>
                        <a:off x="4780300" y="3589720"/>
                        <a:ext cx="573087" cy="503237"/>
                      </a:xfrm>
                      <a:prstGeom prst="rect">
                        <a:avLst/>
                      </a:prstGeom>
                      <a:noFill/>
                      <a:extLst/>
                    </p:spPr>
                  </p:pic>
                </p:oleObj>
              </mc:Fallback>
            </mc:AlternateContent>
          </a:graphicData>
        </a:graphic>
      </p:graphicFrame>
    </p:spTree>
    <p:extLst>
      <p:ext uri="{BB962C8B-B14F-4D97-AF65-F5344CB8AC3E}">
        <p14:creationId xmlns:p14="http://schemas.microsoft.com/office/powerpoint/2010/main" val="2720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1"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Speech Recognition</a:t>
            </a:r>
            <a:endParaRPr lang="zh-TW" altLang="en-US" dirty="0"/>
          </a:p>
        </p:txBody>
      </p:sp>
      <p:sp>
        <p:nvSpPr>
          <p:cNvPr id="4" name="文字方塊 3"/>
          <p:cNvSpPr txBox="1"/>
          <p:nvPr/>
        </p:nvSpPr>
        <p:spPr>
          <a:xfrm>
            <a:off x="4964112" y="4182872"/>
            <a:ext cx="3592059" cy="1200329"/>
          </a:xfrm>
          <a:prstGeom prst="rect">
            <a:avLst/>
          </a:prstGeom>
          <a:noFill/>
        </p:spPr>
        <p:txBody>
          <a:bodyPr wrap="square" rtlCol="0">
            <a:spAutoFit/>
          </a:bodyPr>
          <a:lstStyle/>
          <a:p>
            <a:r>
              <a:rPr lang="en-US" altLang="zh-TW" sz="2400" dirty="0" smtClean="0"/>
              <a:t>“</a:t>
            </a:r>
            <a:r>
              <a:rPr lang="zh-TW" altLang="en-US" sz="2400" dirty="0"/>
              <a:t>大家好</a:t>
            </a:r>
            <a:r>
              <a:rPr lang="zh-TW" altLang="en-US" sz="2400" dirty="0" smtClean="0"/>
              <a:t>，歡迎大家來修機器學習</a:t>
            </a:r>
            <a:r>
              <a:rPr lang="zh-TW" altLang="en-US" sz="2400" dirty="0"/>
              <a:t>及其深層與結構化</a:t>
            </a:r>
            <a:r>
              <a:rPr lang="en-US" altLang="zh-TW" sz="2400" dirty="0" smtClean="0"/>
              <a:t>”</a:t>
            </a:r>
            <a:endParaRPr lang="zh-TW" altLang="en-US" sz="2400" dirty="0"/>
          </a:p>
        </p:txBody>
      </p:sp>
      <p:sp>
        <p:nvSpPr>
          <p:cNvPr id="5" name="文字方塊 4"/>
          <p:cNvSpPr txBox="1"/>
          <p:nvPr/>
        </p:nvSpPr>
        <p:spPr>
          <a:xfrm>
            <a:off x="4866140" y="5355181"/>
            <a:ext cx="3926002" cy="461665"/>
          </a:xfrm>
          <a:prstGeom prst="rect">
            <a:avLst/>
          </a:prstGeom>
          <a:noFill/>
        </p:spPr>
        <p:txBody>
          <a:bodyPr wrap="square" rtlCol="0">
            <a:spAutoFit/>
          </a:bodyPr>
          <a:lstStyle/>
          <a:p>
            <a:pPr algn="ctr"/>
            <a:r>
              <a:rPr lang="en-US" altLang="zh-TW" sz="2400" dirty="0" smtClean="0"/>
              <a:t>(Another kind of sequence)</a:t>
            </a:r>
            <a:endParaRPr lang="zh-TW" altLang="en-US" sz="2400" dirty="0"/>
          </a:p>
        </p:txBody>
      </p:sp>
      <p:sp>
        <p:nvSpPr>
          <p:cNvPr id="18" name="文字方塊 17"/>
          <p:cNvSpPr txBox="1"/>
          <p:nvPr/>
        </p:nvSpPr>
        <p:spPr>
          <a:xfrm>
            <a:off x="391773" y="5240513"/>
            <a:ext cx="4072727" cy="461665"/>
          </a:xfrm>
          <a:prstGeom prst="rect">
            <a:avLst/>
          </a:prstGeom>
          <a:noFill/>
        </p:spPr>
        <p:txBody>
          <a:bodyPr wrap="square" rtlCol="0">
            <a:spAutoFit/>
          </a:bodyPr>
          <a:lstStyle/>
          <a:p>
            <a:pPr algn="ctr"/>
            <a:r>
              <a:rPr lang="en-US" altLang="zh-TW" sz="2400" dirty="0" smtClean="0"/>
              <a:t>(One kind of sequence)</a:t>
            </a:r>
            <a:endParaRPr lang="zh-TW" altLang="en-US" sz="2400" dirty="0"/>
          </a:p>
        </p:txBody>
      </p:sp>
      <p:pic>
        <p:nvPicPr>
          <p:cNvPr id="19" name="圖片 18"/>
          <p:cNvPicPr>
            <a:picLocks noChangeAspect="1"/>
          </p:cNvPicPr>
          <p:nvPr/>
        </p:nvPicPr>
        <p:blipFill>
          <a:blip r:embed="rId4"/>
          <a:stretch>
            <a:fillRect/>
          </a:stretch>
        </p:blipFill>
        <p:spPr>
          <a:xfrm>
            <a:off x="305819" y="4364581"/>
            <a:ext cx="4324350" cy="990600"/>
          </a:xfrm>
          <a:prstGeom prst="rect">
            <a:avLst/>
          </a:prstGeom>
        </p:spPr>
      </p:pic>
      <p:graphicFrame>
        <p:nvGraphicFramePr>
          <p:cNvPr id="12"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2189" name="方程式" r:id="rId5" imgW="685800" imgH="203040" progId="Equation.3">
                  <p:embed/>
                </p:oleObj>
              </mc:Choice>
              <mc:Fallback>
                <p:oleObj name="方程式" r:id="rId5" imgW="685800" imgH="203040" progId="Equation.3">
                  <p:embed/>
                  <p:pic>
                    <p:nvPicPr>
                      <p:cNvPr id="0" name=""/>
                      <p:cNvPicPr>
                        <a:picLocks noChangeAspect="1" noChangeArrowheads="1"/>
                      </p:cNvPicPr>
                      <p:nvPr/>
                    </p:nvPicPr>
                    <p:blipFill>
                      <a:blip r:embed="rId6"/>
                      <a:srcRect/>
                      <a:stretch>
                        <a:fillRect/>
                      </a:stretch>
                    </p:blipFill>
                    <p:spPr bwMode="auto">
                      <a:xfrm>
                        <a:off x="2774950" y="2065308"/>
                        <a:ext cx="3136900" cy="93186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1187108" y="3552502"/>
          <a:ext cx="645200" cy="503237"/>
        </p:xfrm>
        <a:graphic>
          <a:graphicData uri="http://schemas.openxmlformats.org/presentationml/2006/ole">
            <mc:AlternateContent xmlns:mc="http://schemas.openxmlformats.org/markup-compatibility/2006">
              <mc:Choice xmlns:v="urn:schemas-microsoft-com:vml" Requires="v">
                <p:oleObj spid="_x0000_s92190" name="方程式" r:id="rId7" imgW="228600" imgH="177480" progId="Equation.3">
                  <p:embed/>
                </p:oleObj>
              </mc:Choice>
              <mc:Fallback>
                <p:oleObj name="方程式" r:id="rId7" imgW="228600" imgH="177480" progId="Equation.3">
                  <p:embed/>
                  <p:pic>
                    <p:nvPicPr>
                      <p:cNvPr id="0" name=""/>
                      <p:cNvPicPr>
                        <a:picLocks noChangeAspect="1" noChangeArrowheads="1"/>
                      </p:cNvPicPr>
                      <p:nvPr/>
                    </p:nvPicPr>
                    <p:blipFill>
                      <a:blip r:embed="rId8"/>
                      <a:srcRect/>
                      <a:stretch>
                        <a:fillRect/>
                      </a:stretch>
                    </p:blipFill>
                    <p:spPr bwMode="auto">
                      <a:xfrm>
                        <a:off x="1187108" y="3552502"/>
                        <a:ext cx="645200" cy="503237"/>
                      </a:xfrm>
                      <a:prstGeom prst="rect">
                        <a:avLst/>
                      </a:prstGeom>
                      <a:noFill/>
                      <a:extLst/>
                    </p:spPr>
                  </p:pic>
                </p:oleObj>
              </mc:Fallback>
            </mc:AlternateContent>
          </a:graphicData>
        </a:graphic>
      </p:graphicFrame>
      <p:graphicFrame>
        <p:nvGraphicFramePr>
          <p:cNvPr id="14" name="Object 12"/>
          <p:cNvGraphicFramePr>
            <a:graphicFrameLocks noChangeAspect="1"/>
          </p:cNvGraphicFramePr>
          <p:nvPr>
            <p:extLst/>
          </p:nvPr>
        </p:nvGraphicFramePr>
        <p:xfrm>
          <a:off x="4964112" y="3552502"/>
          <a:ext cx="573087" cy="503237"/>
        </p:xfrm>
        <a:graphic>
          <a:graphicData uri="http://schemas.openxmlformats.org/presentationml/2006/ole">
            <mc:AlternateContent xmlns:mc="http://schemas.openxmlformats.org/markup-compatibility/2006">
              <mc:Choice xmlns:v="urn:schemas-microsoft-com:vml" Requires="v">
                <p:oleObj spid="_x0000_s92191" name="方程式" r:id="rId9" imgW="203040" imgH="177480" progId="Equation.3">
                  <p:embed/>
                </p:oleObj>
              </mc:Choice>
              <mc:Fallback>
                <p:oleObj name="方程式" r:id="rId9" imgW="203040" imgH="177480" progId="Equation.3">
                  <p:embed/>
                  <p:pic>
                    <p:nvPicPr>
                      <p:cNvPr id="0" name=""/>
                      <p:cNvPicPr>
                        <a:picLocks noChangeAspect="1" noChangeArrowheads="1"/>
                      </p:cNvPicPr>
                      <p:nvPr/>
                    </p:nvPicPr>
                    <p:blipFill>
                      <a:blip r:embed="rId10"/>
                      <a:srcRect/>
                      <a:stretch>
                        <a:fillRect/>
                      </a:stretch>
                    </p:blipFill>
                    <p:spPr bwMode="auto">
                      <a:xfrm>
                        <a:off x="4964112" y="3552502"/>
                        <a:ext cx="573087" cy="503237"/>
                      </a:xfrm>
                      <a:prstGeom prst="rect">
                        <a:avLst/>
                      </a:prstGeom>
                      <a:noFill/>
                      <a:extLst/>
                    </p:spPr>
                  </p:pic>
                </p:oleObj>
              </mc:Fallback>
            </mc:AlternateContent>
          </a:graphicData>
        </a:graphic>
      </p:graphicFrame>
    </p:spTree>
    <p:extLst>
      <p:ext uri="{BB962C8B-B14F-4D97-AF65-F5344CB8AC3E}">
        <p14:creationId xmlns:p14="http://schemas.microsoft.com/office/powerpoint/2010/main" val="31815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Speech Summarization</a:t>
            </a:r>
            <a:endParaRPr lang="zh-TW" altLang="en-US" dirty="0"/>
          </a:p>
        </p:txBody>
      </p:sp>
      <p:graphicFrame>
        <p:nvGraphicFramePr>
          <p:cNvPr id="7"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3213"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774950" y="2065308"/>
                        <a:ext cx="3136900" cy="931863"/>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1042650" y="3869240"/>
          <a:ext cx="645200" cy="503237"/>
        </p:xfrm>
        <a:graphic>
          <a:graphicData uri="http://schemas.openxmlformats.org/presentationml/2006/ole">
            <mc:AlternateContent xmlns:mc="http://schemas.openxmlformats.org/markup-compatibility/2006">
              <mc:Choice xmlns:v="urn:schemas-microsoft-com:vml" Requires="v">
                <p:oleObj spid="_x0000_s93214" name="方程式" r:id="rId6" imgW="228600" imgH="177480" progId="Equation.3">
                  <p:embed/>
                </p:oleObj>
              </mc:Choice>
              <mc:Fallback>
                <p:oleObj name="方程式" r:id="rId6" imgW="228600" imgH="177480" progId="Equation.3">
                  <p:embed/>
                  <p:pic>
                    <p:nvPicPr>
                      <p:cNvPr id="0" name=""/>
                      <p:cNvPicPr>
                        <a:picLocks noChangeAspect="1" noChangeArrowheads="1"/>
                      </p:cNvPicPr>
                      <p:nvPr/>
                    </p:nvPicPr>
                    <p:blipFill>
                      <a:blip r:embed="rId7"/>
                      <a:srcRect/>
                      <a:stretch>
                        <a:fillRect/>
                      </a:stretch>
                    </p:blipFill>
                    <p:spPr bwMode="auto">
                      <a:xfrm>
                        <a:off x="1042650" y="3869240"/>
                        <a:ext cx="645200" cy="503237"/>
                      </a:xfrm>
                      <a:prstGeom prst="rect">
                        <a:avLst/>
                      </a:prstGeom>
                      <a:noFill/>
                      <a:extLst/>
                    </p:spPr>
                  </p:pic>
                </p:oleObj>
              </mc:Fallback>
            </mc:AlternateContent>
          </a:graphicData>
        </a:graphic>
      </p:graphicFrame>
      <p:graphicFrame>
        <p:nvGraphicFramePr>
          <p:cNvPr id="14" name="Object 12"/>
          <p:cNvGraphicFramePr>
            <a:graphicFrameLocks noChangeAspect="1"/>
          </p:cNvGraphicFramePr>
          <p:nvPr>
            <p:extLst/>
          </p:nvPr>
        </p:nvGraphicFramePr>
        <p:xfrm>
          <a:off x="1122363" y="5168609"/>
          <a:ext cx="573087" cy="503237"/>
        </p:xfrm>
        <a:graphic>
          <a:graphicData uri="http://schemas.openxmlformats.org/presentationml/2006/ole">
            <mc:AlternateContent xmlns:mc="http://schemas.openxmlformats.org/markup-compatibility/2006">
              <mc:Choice xmlns:v="urn:schemas-microsoft-com:vml" Requires="v">
                <p:oleObj spid="_x0000_s93215" name="方程式" r:id="rId8" imgW="203040" imgH="177480" progId="Equation.3">
                  <p:embed/>
                </p:oleObj>
              </mc:Choice>
              <mc:Fallback>
                <p:oleObj name="方程式" r:id="rId8" imgW="203040" imgH="177480" progId="Equation.3">
                  <p:embed/>
                  <p:pic>
                    <p:nvPicPr>
                      <p:cNvPr id="0" name=""/>
                      <p:cNvPicPr>
                        <a:picLocks noChangeAspect="1" noChangeArrowheads="1"/>
                      </p:cNvPicPr>
                      <p:nvPr/>
                    </p:nvPicPr>
                    <p:blipFill>
                      <a:blip r:embed="rId9"/>
                      <a:srcRect/>
                      <a:stretch>
                        <a:fillRect/>
                      </a:stretch>
                    </p:blipFill>
                    <p:spPr bwMode="auto">
                      <a:xfrm>
                        <a:off x="1122363" y="5168609"/>
                        <a:ext cx="573087" cy="503237"/>
                      </a:xfrm>
                      <a:prstGeom prst="rect">
                        <a:avLst/>
                      </a:prstGeom>
                      <a:noFill/>
                      <a:extLst/>
                    </p:spPr>
                  </p:pic>
                </p:oleObj>
              </mc:Fallback>
            </mc:AlternateContent>
          </a:graphicData>
        </a:graphic>
      </p:graphicFrame>
      <p:sp>
        <p:nvSpPr>
          <p:cNvPr id="15" name="Rectangle 83"/>
          <p:cNvSpPr>
            <a:spLocks/>
          </p:cNvSpPr>
          <p:nvPr/>
        </p:nvSpPr>
        <p:spPr bwMode="auto">
          <a:xfrm>
            <a:off x="1669256" y="5671846"/>
            <a:ext cx="21796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a:r>
              <a:rPr lang="en-US" altLang="zh-TW" sz="2400" dirty="0">
                <a:solidFill>
                  <a:srgbClr val="000000"/>
                </a:solidFill>
                <a:latin typeface="Times New Roman" panose="02020603050405020304" pitchFamily="18" charset="0"/>
                <a:cs typeface="Times New Roman" panose="02020603050405020304" pitchFamily="18" charset="0"/>
              </a:rPr>
              <a:t>Summary</a:t>
            </a:r>
          </a:p>
        </p:txBody>
      </p:sp>
      <p:pic>
        <p:nvPicPr>
          <p:cNvPr id="16" name="Picture 1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69050" y="3847015"/>
            <a:ext cx="14462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1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8950" y="3869240"/>
            <a:ext cx="280035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 name="Picture 1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7700" y="3832727"/>
            <a:ext cx="6477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 name="Picture 10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25838" y="4964615"/>
            <a:ext cx="6461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 name="Picture 1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11350" y="4990015"/>
            <a:ext cx="15795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 name="文字方塊 20"/>
          <p:cNvSpPr txBox="1">
            <a:spLocks noChangeArrowheads="1"/>
          </p:cNvSpPr>
          <p:nvPr/>
        </p:nvSpPr>
        <p:spPr bwMode="auto">
          <a:xfrm>
            <a:off x="4343400" y="4907465"/>
            <a:ext cx="4429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2000">
                <a:latin typeface="Times New Roman" panose="02020603050405020304" pitchFamily="18" charset="0"/>
                <a:cs typeface="Times New Roman" panose="02020603050405020304" pitchFamily="18" charset="0"/>
              </a:rPr>
              <a:t>Select the most informative segments  to form a compact version</a:t>
            </a:r>
            <a:endParaRPr lang="zh-TW" altLang="en-US" sz="2000">
              <a:latin typeface="Times New Roman" panose="02020603050405020304" pitchFamily="18" charset="0"/>
              <a:cs typeface="Times New Roman" panose="02020603050405020304" pitchFamily="18" charset="0"/>
            </a:endParaRPr>
          </a:p>
        </p:txBody>
      </p:sp>
      <p:pic>
        <p:nvPicPr>
          <p:cNvPr id="22" name="Picture 1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11350" y="3847015"/>
            <a:ext cx="157956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 name="矩形 22"/>
          <p:cNvSpPr/>
          <p:nvPr/>
        </p:nvSpPr>
        <p:spPr>
          <a:xfrm>
            <a:off x="1839913" y="3740652"/>
            <a:ext cx="1582737" cy="936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sp>
        <p:nvSpPr>
          <p:cNvPr id="24" name="矩形 23"/>
          <p:cNvSpPr/>
          <p:nvPr/>
        </p:nvSpPr>
        <p:spPr>
          <a:xfrm>
            <a:off x="5656263" y="3694615"/>
            <a:ext cx="647700" cy="936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latin typeface="Times New Roman" panose="02020603050405020304" pitchFamily="18" charset="0"/>
              <a:cs typeface="Times New Roman" panose="02020603050405020304" pitchFamily="18" charset="0"/>
            </a:endParaRPr>
          </a:p>
        </p:txBody>
      </p:sp>
      <p:cxnSp>
        <p:nvCxnSpPr>
          <p:cNvPr id="25" name="直線單箭頭接點 24"/>
          <p:cNvCxnSpPr>
            <a:stCxn id="23" idx="2"/>
          </p:cNvCxnSpPr>
          <p:nvPr/>
        </p:nvCxnSpPr>
        <p:spPr>
          <a:xfrm>
            <a:off x="2632075" y="4677277"/>
            <a:ext cx="6350" cy="3603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4" idx="2"/>
          </p:cNvCxnSpPr>
          <p:nvPr/>
        </p:nvCxnSpPr>
        <p:spPr>
          <a:xfrm flipH="1">
            <a:off x="3746500" y="4631240"/>
            <a:ext cx="2233613" cy="4778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p:cNvSpPr txBox="1">
            <a:spLocks noChangeArrowheads="1"/>
          </p:cNvSpPr>
          <p:nvPr/>
        </p:nvSpPr>
        <p:spPr bwMode="auto">
          <a:xfrm>
            <a:off x="3422650" y="3211221"/>
            <a:ext cx="2555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r>
              <a:rPr lang="en-US" altLang="zh-TW" sz="2400" dirty="0" smtClean="0">
                <a:latin typeface="Times New Roman" panose="02020603050405020304" pitchFamily="18" charset="0"/>
                <a:cs typeface="Times New Roman" panose="02020603050405020304" pitchFamily="18" charset="0"/>
              </a:rPr>
              <a:t>Record Lectures</a:t>
            </a:r>
            <a:endParaRPr lang="zh-TW"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007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3" grpId="0" animBg="1"/>
      <p:bldP spid="24"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Object Detection</a:t>
            </a:r>
            <a:endParaRPr lang="zh-TW" altLang="en-US" dirty="0"/>
          </a:p>
        </p:txBody>
      </p:sp>
      <p:graphicFrame>
        <p:nvGraphicFramePr>
          <p:cNvPr id="4"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4240"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774950" y="2065308"/>
                        <a:ext cx="3136900" cy="931863"/>
                      </a:xfrm>
                      <a:prstGeom prst="rect">
                        <a:avLst/>
                      </a:prstGeom>
                      <a:noFill/>
                      <a:extLst/>
                    </p:spPr>
                  </p:pic>
                </p:oleObj>
              </mc:Fallback>
            </mc:AlternateContent>
          </a:graphicData>
        </a:graphic>
      </p:graphicFrame>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8982" y="4113952"/>
            <a:ext cx="3512868" cy="2195543"/>
          </a:xfrm>
          <a:prstGeom prst="rect">
            <a:avLst/>
          </a:prstGeom>
        </p:spPr>
      </p:pic>
      <p:graphicFrame>
        <p:nvGraphicFramePr>
          <p:cNvPr id="6" name="Object 12"/>
          <p:cNvGraphicFramePr>
            <a:graphicFrameLocks noChangeAspect="1"/>
          </p:cNvGraphicFramePr>
          <p:nvPr>
            <p:extLst/>
          </p:nvPr>
        </p:nvGraphicFramePr>
        <p:xfrm>
          <a:off x="1354950" y="3296696"/>
          <a:ext cx="645200" cy="503237"/>
        </p:xfrm>
        <a:graphic>
          <a:graphicData uri="http://schemas.openxmlformats.org/presentationml/2006/ole">
            <mc:AlternateContent xmlns:mc="http://schemas.openxmlformats.org/markup-compatibility/2006">
              <mc:Choice xmlns:v="urn:schemas-microsoft-com:vml" Requires="v">
                <p:oleObj spid="_x0000_s94241" name="方程式" r:id="rId7" imgW="228600" imgH="177480" progId="Equation.3">
                  <p:embed/>
                </p:oleObj>
              </mc:Choice>
              <mc:Fallback>
                <p:oleObj name="方程式" r:id="rId7" imgW="228600" imgH="177480" progId="Equation.3">
                  <p:embed/>
                  <p:pic>
                    <p:nvPicPr>
                      <p:cNvPr id="0" name=""/>
                      <p:cNvPicPr>
                        <a:picLocks noChangeAspect="1" noChangeArrowheads="1"/>
                      </p:cNvPicPr>
                      <p:nvPr/>
                    </p:nvPicPr>
                    <p:blipFill>
                      <a:blip r:embed="rId8"/>
                      <a:srcRect/>
                      <a:stretch>
                        <a:fillRect/>
                      </a:stretch>
                    </p:blipFill>
                    <p:spPr bwMode="auto">
                      <a:xfrm>
                        <a:off x="1354950" y="3296696"/>
                        <a:ext cx="645200" cy="503237"/>
                      </a:xfrm>
                      <a:prstGeom prst="rect">
                        <a:avLst/>
                      </a:prstGeom>
                      <a:noFill/>
                      <a:extLst/>
                    </p:spPr>
                  </p:pic>
                </p:oleObj>
              </mc:Fallback>
            </mc:AlternateContent>
          </a:graphicData>
        </a:graphic>
      </p:graphicFrame>
      <p:sp>
        <p:nvSpPr>
          <p:cNvPr id="7" name="文字方塊 6"/>
          <p:cNvSpPr txBox="1"/>
          <p:nvPr/>
        </p:nvSpPr>
        <p:spPr>
          <a:xfrm>
            <a:off x="2000150" y="3324729"/>
            <a:ext cx="2456220" cy="461665"/>
          </a:xfrm>
          <a:prstGeom prst="rect">
            <a:avLst/>
          </a:prstGeom>
          <a:noFill/>
        </p:spPr>
        <p:txBody>
          <a:bodyPr wrap="square" rtlCol="0">
            <a:spAutoFit/>
          </a:bodyPr>
          <a:lstStyle/>
          <a:p>
            <a:r>
              <a:rPr lang="en-US" altLang="zh-TW" sz="2400" dirty="0" smtClean="0"/>
              <a:t>Image</a:t>
            </a:r>
            <a:endParaRPr lang="zh-TW" altLang="en-US" sz="2400" dirty="0"/>
          </a:p>
        </p:txBody>
      </p:sp>
      <p:sp>
        <p:nvSpPr>
          <p:cNvPr id="9" name="文字方塊 8"/>
          <p:cNvSpPr txBox="1"/>
          <p:nvPr/>
        </p:nvSpPr>
        <p:spPr>
          <a:xfrm>
            <a:off x="6059130" y="3338268"/>
            <a:ext cx="2456220" cy="461665"/>
          </a:xfrm>
          <a:prstGeom prst="rect">
            <a:avLst/>
          </a:prstGeom>
          <a:noFill/>
        </p:spPr>
        <p:txBody>
          <a:bodyPr wrap="square" rtlCol="0">
            <a:spAutoFit/>
          </a:bodyPr>
          <a:lstStyle/>
          <a:p>
            <a:r>
              <a:rPr lang="en-US" altLang="zh-TW" sz="2400" dirty="0" smtClean="0"/>
              <a:t>Object Positions</a:t>
            </a:r>
            <a:endParaRPr lang="zh-TW" altLang="en-US" sz="2400" dirty="0"/>
          </a:p>
        </p:txBody>
      </p:sp>
      <p:graphicFrame>
        <p:nvGraphicFramePr>
          <p:cNvPr id="10" name="Object 12"/>
          <p:cNvGraphicFramePr>
            <a:graphicFrameLocks noChangeAspect="1"/>
          </p:cNvGraphicFramePr>
          <p:nvPr>
            <p:extLst/>
          </p:nvPr>
        </p:nvGraphicFramePr>
        <p:xfrm>
          <a:off x="5486043" y="3296696"/>
          <a:ext cx="573087" cy="503237"/>
        </p:xfrm>
        <a:graphic>
          <a:graphicData uri="http://schemas.openxmlformats.org/presentationml/2006/ole">
            <mc:AlternateContent xmlns:mc="http://schemas.openxmlformats.org/markup-compatibility/2006">
              <mc:Choice xmlns:v="urn:schemas-microsoft-com:vml" Requires="v">
                <p:oleObj spid="_x0000_s94242" name="方程式" r:id="rId9" imgW="203040" imgH="177480" progId="Equation.3">
                  <p:embed/>
                </p:oleObj>
              </mc:Choice>
              <mc:Fallback>
                <p:oleObj name="方程式" r:id="rId9" imgW="203040" imgH="177480" progId="Equation.3">
                  <p:embed/>
                  <p:pic>
                    <p:nvPicPr>
                      <p:cNvPr id="0" name=""/>
                      <p:cNvPicPr>
                        <a:picLocks noChangeAspect="1" noChangeArrowheads="1"/>
                      </p:cNvPicPr>
                      <p:nvPr/>
                    </p:nvPicPr>
                    <p:blipFill>
                      <a:blip r:embed="rId10"/>
                      <a:srcRect/>
                      <a:stretch>
                        <a:fillRect/>
                      </a:stretch>
                    </p:blipFill>
                    <p:spPr bwMode="auto">
                      <a:xfrm>
                        <a:off x="5486043" y="3296696"/>
                        <a:ext cx="573087" cy="503237"/>
                      </a:xfrm>
                      <a:prstGeom prst="rect">
                        <a:avLst/>
                      </a:prstGeom>
                      <a:noFill/>
                      <a:extLst/>
                    </p:spPr>
                  </p:pic>
                </p:oleObj>
              </mc:Fallback>
            </mc:AlternateContent>
          </a:graphicData>
        </a:graphic>
      </p:graphicFrame>
      <p:sp>
        <p:nvSpPr>
          <p:cNvPr id="11" name="矩形 10"/>
          <p:cNvSpPr/>
          <p:nvPr/>
        </p:nvSpPr>
        <p:spPr>
          <a:xfrm>
            <a:off x="3757882" y="4113952"/>
            <a:ext cx="2153968" cy="1585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398982" y="5166496"/>
            <a:ext cx="1681420" cy="11270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6274497" y="4722574"/>
            <a:ext cx="1245854" cy="523220"/>
          </a:xfrm>
          <a:prstGeom prst="rect">
            <a:avLst/>
          </a:prstGeom>
        </p:spPr>
        <p:txBody>
          <a:bodyPr wrap="none">
            <a:spAutoFit/>
          </a:bodyPr>
          <a:lstStyle/>
          <a:p>
            <a:r>
              <a:rPr lang="en-US" altLang="zh-TW" sz="2800" dirty="0" err="1" smtClean="0">
                <a:solidFill>
                  <a:srgbClr val="FF0000"/>
                </a:solidFill>
                <a:latin typeface="arial" panose="020B0604020202020204" pitchFamily="34" charset="0"/>
              </a:rPr>
              <a:t>Haruhi</a:t>
            </a:r>
            <a:endParaRPr lang="zh-TW" altLang="en-US" sz="2800" dirty="0">
              <a:solidFill>
                <a:srgbClr val="FF0000"/>
              </a:solidFill>
            </a:endParaRPr>
          </a:p>
        </p:txBody>
      </p:sp>
      <p:sp>
        <p:nvSpPr>
          <p:cNvPr id="8" name="矩形 7"/>
          <p:cNvSpPr/>
          <p:nvPr/>
        </p:nvSpPr>
        <p:spPr>
          <a:xfrm>
            <a:off x="6204647" y="5768263"/>
            <a:ext cx="1265090" cy="523220"/>
          </a:xfrm>
          <a:prstGeom prst="rect">
            <a:avLst/>
          </a:prstGeom>
        </p:spPr>
        <p:txBody>
          <a:bodyPr wrap="none">
            <a:spAutoFit/>
          </a:bodyPr>
          <a:lstStyle/>
          <a:p>
            <a:r>
              <a:rPr lang="en-US" altLang="zh-TW" sz="2800" dirty="0" err="1">
                <a:solidFill>
                  <a:srgbClr val="00B050"/>
                </a:solidFill>
                <a:latin typeface="arial" panose="020B0604020202020204" pitchFamily="34" charset="0"/>
              </a:rPr>
              <a:t>Mikuru</a:t>
            </a:r>
            <a:endParaRPr lang="zh-TW" altLang="en-US" sz="2800" dirty="0">
              <a:solidFill>
                <a:srgbClr val="00B050"/>
              </a:solidFill>
            </a:endParaRPr>
          </a:p>
        </p:txBody>
      </p:sp>
      <p:cxnSp>
        <p:nvCxnSpPr>
          <p:cNvPr id="14" name="直線單箭頭接點 13"/>
          <p:cNvCxnSpPr/>
          <p:nvPr/>
        </p:nvCxnSpPr>
        <p:spPr>
          <a:xfrm>
            <a:off x="5911850" y="4984184"/>
            <a:ext cx="42475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4080402" y="5984857"/>
            <a:ext cx="20574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7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P spid="13" grpId="0" animBg="1"/>
      <p:bldP spid="3"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Image Segmentation</a:t>
            </a:r>
            <a:endParaRPr lang="zh-TW" altLang="en-US" dirty="0"/>
          </a:p>
        </p:txBody>
      </p:sp>
      <p:sp>
        <p:nvSpPr>
          <p:cNvPr id="3" name="內容版面配置區 2"/>
          <p:cNvSpPr>
            <a:spLocks noGrp="1"/>
          </p:cNvSpPr>
          <p:nvPr>
            <p:ph idx="1"/>
          </p:nvPr>
        </p:nvSpPr>
        <p:spPr/>
        <p:txBody>
          <a:bodyPr/>
          <a:lstStyle/>
          <a:p>
            <a:endParaRPr lang="zh-TW" altLang="en-US" dirty="0"/>
          </a:p>
        </p:txBody>
      </p:sp>
      <p:graphicFrame>
        <p:nvGraphicFramePr>
          <p:cNvPr id="7" name="Object 12"/>
          <p:cNvGraphicFramePr>
            <a:graphicFrameLocks noChangeAspect="1"/>
          </p:cNvGraphicFramePr>
          <p:nvPr>
            <p:extLst/>
          </p:nvPr>
        </p:nvGraphicFramePr>
        <p:xfrm>
          <a:off x="2774950" y="2065308"/>
          <a:ext cx="3136900" cy="931863"/>
        </p:xfrm>
        <a:graphic>
          <a:graphicData uri="http://schemas.openxmlformats.org/presentationml/2006/ole">
            <mc:AlternateContent xmlns:mc="http://schemas.openxmlformats.org/markup-compatibility/2006">
              <mc:Choice xmlns:v="urn:schemas-microsoft-com:vml" Requires="v">
                <p:oleObj spid="_x0000_s95261"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774950" y="2065308"/>
                        <a:ext cx="3136900" cy="931863"/>
                      </a:xfrm>
                      <a:prstGeom prst="rect">
                        <a:avLst/>
                      </a:prstGeom>
                      <a:noFill/>
                      <a:extLst/>
                    </p:spPr>
                  </p:pic>
                </p:oleObj>
              </mc:Fallback>
            </mc:AlternateContent>
          </a:graphicData>
        </a:graphic>
      </p:graphicFrame>
      <p:sp>
        <p:nvSpPr>
          <p:cNvPr id="12" name="矩形 11"/>
          <p:cNvSpPr/>
          <p:nvPr/>
        </p:nvSpPr>
        <p:spPr>
          <a:xfrm>
            <a:off x="534630" y="5781431"/>
            <a:ext cx="8016685" cy="923330"/>
          </a:xfrm>
          <a:prstGeom prst="rect">
            <a:avLst/>
          </a:prstGeom>
        </p:spPr>
        <p:txBody>
          <a:bodyPr wrap="square">
            <a:spAutoFit/>
          </a:bodyPr>
          <a:lstStyle/>
          <a:p>
            <a:r>
              <a:rPr lang="en-US" altLang="zh-TW" dirty="0"/>
              <a:t>Source of </a:t>
            </a:r>
            <a:r>
              <a:rPr lang="en-US" altLang="zh-TW" dirty="0" smtClean="0"/>
              <a:t>images: </a:t>
            </a:r>
            <a:r>
              <a:rPr lang="en-US" altLang="zh-TW" dirty="0" err="1" smtClean="0"/>
              <a:t>Nowozin</a:t>
            </a:r>
            <a:r>
              <a:rPr lang="en-US" altLang="zh-TW" dirty="0"/>
              <a:t>, Sebastian, and </a:t>
            </a:r>
            <a:r>
              <a:rPr lang="en-US" altLang="zh-TW" dirty="0" err="1"/>
              <a:t>Christoph</a:t>
            </a:r>
            <a:r>
              <a:rPr lang="en-US" altLang="zh-TW" dirty="0"/>
              <a:t> H. Lampert. "Structured learning and prediction in computer vision." </a:t>
            </a:r>
            <a:r>
              <a:rPr lang="en-US" altLang="zh-TW" i="1" dirty="0"/>
              <a:t>Foundations and Trends® in Computer Graphics and Vision</a:t>
            </a:r>
            <a:r>
              <a:rPr lang="en-US" altLang="zh-TW" dirty="0"/>
              <a:t> 6.3–4 (2011): </a:t>
            </a:r>
            <a:r>
              <a:rPr lang="en-US" altLang="zh-TW" dirty="0" smtClean="0"/>
              <a:t>P57.</a:t>
            </a:r>
            <a:endParaRPr lang="zh-TW" altLang="en-US" dirty="0"/>
          </a:p>
        </p:txBody>
      </p:sp>
      <p:grpSp>
        <p:nvGrpSpPr>
          <p:cNvPr id="16" name="群組 15"/>
          <p:cNvGrpSpPr/>
          <p:nvPr/>
        </p:nvGrpSpPr>
        <p:grpSpPr>
          <a:xfrm>
            <a:off x="1392514" y="2890704"/>
            <a:ext cx="3658351" cy="2755791"/>
            <a:chOff x="1040224" y="3037830"/>
            <a:chExt cx="3658351" cy="2755791"/>
          </a:xfrm>
        </p:grpSpPr>
        <p:graphicFrame>
          <p:nvGraphicFramePr>
            <p:cNvPr id="8" name="Object 12"/>
            <p:cNvGraphicFramePr>
              <a:graphicFrameLocks noChangeAspect="1"/>
            </p:cNvGraphicFramePr>
            <p:nvPr>
              <p:extLst/>
            </p:nvPr>
          </p:nvGraphicFramePr>
          <p:xfrm>
            <a:off x="1597155" y="3037830"/>
            <a:ext cx="645200" cy="503237"/>
          </p:xfrm>
          <a:graphic>
            <a:graphicData uri="http://schemas.openxmlformats.org/presentationml/2006/ole">
              <mc:AlternateContent xmlns:mc="http://schemas.openxmlformats.org/markup-compatibility/2006">
                <mc:Choice xmlns:v="urn:schemas-microsoft-com:vml" Requires="v">
                  <p:oleObj spid="_x0000_s95262" name="方程式" r:id="rId6" imgW="228600" imgH="177480" progId="Equation.3">
                    <p:embed/>
                  </p:oleObj>
                </mc:Choice>
                <mc:Fallback>
                  <p:oleObj name="方程式" r:id="rId6" imgW="228600" imgH="177480" progId="Equation.3">
                    <p:embed/>
                    <p:pic>
                      <p:nvPicPr>
                        <p:cNvPr id="0" name=""/>
                        <p:cNvPicPr>
                          <a:picLocks noChangeAspect="1" noChangeArrowheads="1"/>
                        </p:cNvPicPr>
                        <p:nvPr/>
                      </p:nvPicPr>
                      <p:blipFill>
                        <a:blip r:embed="rId7"/>
                        <a:srcRect/>
                        <a:stretch>
                          <a:fillRect/>
                        </a:stretch>
                      </p:blipFill>
                      <p:spPr bwMode="auto">
                        <a:xfrm>
                          <a:off x="1597155" y="3037830"/>
                          <a:ext cx="645200" cy="503237"/>
                        </a:xfrm>
                        <a:prstGeom prst="rect">
                          <a:avLst/>
                        </a:prstGeom>
                        <a:noFill/>
                        <a:extLst/>
                      </p:spPr>
                    </p:pic>
                  </p:oleObj>
                </mc:Fallback>
              </mc:AlternateContent>
            </a:graphicData>
          </a:graphic>
        </p:graphicFrame>
        <p:sp>
          <p:nvSpPr>
            <p:cNvPr id="9" name="文字方塊 8"/>
            <p:cNvSpPr txBox="1"/>
            <p:nvPr/>
          </p:nvSpPr>
          <p:spPr>
            <a:xfrm>
              <a:off x="2242355" y="3065863"/>
              <a:ext cx="2456220" cy="461665"/>
            </a:xfrm>
            <a:prstGeom prst="rect">
              <a:avLst/>
            </a:prstGeom>
            <a:noFill/>
          </p:spPr>
          <p:txBody>
            <a:bodyPr wrap="square" rtlCol="0">
              <a:spAutoFit/>
            </a:bodyPr>
            <a:lstStyle/>
            <a:p>
              <a:r>
                <a:rPr lang="en-US" altLang="zh-TW" sz="2400" dirty="0" smtClean="0"/>
                <a:t>Image</a:t>
              </a:r>
              <a:endParaRPr lang="zh-TW" altLang="en-US" sz="2400" dirty="0"/>
            </a:p>
          </p:txBody>
        </p:sp>
        <p:pic>
          <p:nvPicPr>
            <p:cNvPr id="14" name="圖片 13"/>
            <p:cNvPicPr>
              <a:picLocks noChangeAspect="1"/>
            </p:cNvPicPr>
            <p:nvPr/>
          </p:nvPicPr>
          <p:blipFill>
            <a:blip r:embed="rId8"/>
            <a:stretch>
              <a:fillRect/>
            </a:stretch>
          </p:blipFill>
          <p:spPr>
            <a:xfrm>
              <a:off x="1040224" y="3569100"/>
              <a:ext cx="2927927" cy="2224521"/>
            </a:xfrm>
            <a:prstGeom prst="rect">
              <a:avLst/>
            </a:prstGeom>
          </p:spPr>
        </p:pic>
      </p:grpSp>
      <p:grpSp>
        <p:nvGrpSpPr>
          <p:cNvPr id="17" name="群組 16"/>
          <p:cNvGrpSpPr/>
          <p:nvPr/>
        </p:nvGrpSpPr>
        <p:grpSpPr>
          <a:xfrm>
            <a:off x="4965641" y="2918737"/>
            <a:ext cx="3417475" cy="2759263"/>
            <a:chOff x="5097875" y="3034358"/>
            <a:chExt cx="3417475" cy="2759263"/>
          </a:xfrm>
        </p:grpSpPr>
        <p:sp>
          <p:nvSpPr>
            <p:cNvPr id="10" name="文字方塊 9"/>
            <p:cNvSpPr txBox="1"/>
            <p:nvPr/>
          </p:nvSpPr>
          <p:spPr>
            <a:xfrm>
              <a:off x="6059130" y="3037830"/>
              <a:ext cx="2456220" cy="461665"/>
            </a:xfrm>
            <a:prstGeom prst="rect">
              <a:avLst/>
            </a:prstGeom>
            <a:noFill/>
          </p:spPr>
          <p:txBody>
            <a:bodyPr wrap="square" rtlCol="0">
              <a:spAutoFit/>
            </a:bodyPr>
            <a:lstStyle/>
            <a:p>
              <a:r>
                <a:rPr lang="en-US" altLang="zh-TW" sz="2400" dirty="0" smtClean="0"/>
                <a:t>foreground</a:t>
              </a:r>
              <a:endParaRPr lang="zh-TW" altLang="en-US" sz="2400" dirty="0"/>
            </a:p>
          </p:txBody>
        </p:sp>
        <p:graphicFrame>
          <p:nvGraphicFramePr>
            <p:cNvPr id="11" name="Object 12"/>
            <p:cNvGraphicFramePr>
              <a:graphicFrameLocks noChangeAspect="1"/>
            </p:cNvGraphicFramePr>
            <p:nvPr>
              <p:extLst/>
            </p:nvPr>
          </p:nvGraphicFramePr>
          <p:xfrm>
            <a:off x="5486043" y="3034358"/>
            <a:ext cx="573087" cy="503237"/>
          </p:xfrm>
          <a:graphic>
            <a:graphicData uri="http://schemas.openxmlformats.org/presentationml/2006/ole">
              <mc:AlternateContent xmlns:mc="http://schemas.openxmlformats.org/markup-compatibility/2006">
                <mc:Choice xmlns:v="urn:schemas-microsoft-com:vml" Requires="v">
                  <p:oleObj spid="_x0000_s95263" name="方程式" r:id="rId9" imgW="203040" imgH="177480" progId="Equation.3">
                    <p:embed/>
                  </p:oleObj>
                </mc:Choice>
                <mc:Fallback>
                  <p:oleObj name="方程式" r:id="rId9" imgW="203040" imgH="177480" progId="Equation.3">
                    <p:embed/>
                    <p:pic>
                      <p:nvPicPr>
                        <p:cNvPr id="0" name=""/>
                        <p:cNvPicPr>
                          <a:picLocks noChangeAspect="1" noChangeArrowheads="1"/>
                        </p:cNvPicPr>
                        <p:nvPr/>
                      </p:nvPicPr>
                      <p:blipFill>
                        <a:blip r:embed="rId10"/>
                        <a:srcRect/>
                        <a:stretch>
                          <a:fillRect/>
                        </a:stretch>
                      </p:blipFill>
                      <p:spPr bwMode="auto">
                        <a:xfrm>
                          <a:off x="5486043" y="3034358"/>
                          <a:ext cx="573087" cy="503237"/>
                        </a:xfrm>
                        <a:prstGeom prst="rect">
                          <a:avLst/>
                        </a:prstGeom>
                        <a:noFill/>
                        <a:extLst/>
                      </p:spPr>
                    </p:pic>
                  </p:oleObj>
                </mc:Fallback>
              </mc:AlternateContent>
            </a:graphicData>
          </a:graphic>
        </p:graphicFrame>
        <p:pic>
          <p:nvPicPr>
            <p:cNvPr id="15" name="圖片 14"/>
            <p:cNvPicPr>
              <a:picLocks noChangeAspect="1"/>
            </p:cNvPicPr>
            <p:nvPr/>
          </p:nvPicPr>
          <p:blipFill>
            <a:blip r:embed="rId11"/>
            <a:stretch>
              <a:fillRect/>
            </a:stretch>
          </p:blipFill>
          <p:spPr>
            <a:xfrm>
              <a:off x="5097875" y="3565628"/>
              <a:ext cx="3010208" cy="2227993"/>
            </a:xfrm>
            <a:prstGeom prst="rect">
              <a:avLst/>
            </a:prstGeom>
          </p:spPr>
        </p:pic>
      </p:grpSp>
    </p:spTree>
    <p:extLst>
      <p:ext uri="{BB962C8B-B14F-4D97-AF65-F5344CB8AC3E}">
        <p14:creationId xmlns:p14="http://schemas.microsoft.com/office/powerpoint/2010/main" val="242724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Remote Image Ground Survey</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5" name="矩形 4"/>
          <p:cNvSpPr/>
          <p:nvPr/>
        </p:nvSpPr>
        <p:spPr>
          <a:xfrm>
            <a:off x="628650" y="5589080"/>
            <a:ext cx="8016685" cy="923330"/>
          </a:xfrm>
          <a:prstGeom prst="rect">
            <a:avLst/>
          </a:prstGeom>
        </p:spPr>
        <p:txBody>
          <a:bodyPr wrap="square">
            <a:spAutoFit/>
          </a:bodyPr>
          <a:lstStyle/>
          <a:p>
            <a:r>
              <a:rPr lang="en-US" altLang="zh-TW" dirty="0"/>
              <a:t>Source of </a:t>
            </a:r>
            <a:r>
              <a:rPr lang="en-US" altLang="zh-TW" dirty="0" smtClean="0"/>
              <a:t>images: </a:t>
            </a:r>
            <a:r>
              <a:rPr lang="en-US" altLang="zh-TW" dirty="0" err="1" smtClean="0"/>
              <a:t>Nowozin</a:t>
            </a:r>
            <a:r>
              <a:rPr lang="en-US" altLang="zh-TW" dirty="0"/>
              <a:t>, Sebastian, and </a:t>
            </a:r>
            <a:r>
              <a:rPr lang="en-US" altLang="zh-TW" dirty="0" err="1"/>
              <a:t>Christoph</a:t>
            </a:r>
            <a:r>
              <a:rPr lang="en-US" altLang="zh-TW" dirty="0"/>
              <a:t> H. Lampert. "Structured learning and prediction in computer vision." </a:t>
            </a:r>
            <a:r>
              <a:rPr lang="en-US" altLang="zh-TW" i="1" dirty="0"/>
              <a:t>Foundations and Trends® in Computer Graphics and Vision</a:t>
            </a:r>
            <a:r>
              <a:rPr lang="en-US" altLang="zh-TW" dirty="0"/>
              <a:t> 6.3–4 (2011): </a:t>
            </a:r>
            <a:r>
              <a:rPr lang="en-US" altLang="zh-TW" dirty="0" smtClean="0"/>
              <a:t>P146.</a:t>
            </a:r>
            <a:endParaRPr lang="zh-TW" altLang="en-US" dirty="0"/>
          </a:p>
        </p:txBody>
      </p:sp>
      <p:pic>
        <p:nvPicPr>
          <p:cNvPr id="6" name="圖片 5"/>
          <p:cNvPicPr>
            <a:picLocks noChangeAspect="1"/>
          </p:cNvPicPr>
          <p:nvPr/>
        </p:nvPicPr>
        <p:blipFill>
          <a:blip r:embed="rId3"/>
          <a:stretch>
            <a:fillRect/>
          </a:stretch>
        </p:blipFill>
        <p:spPr>
          <a:xfrm>
            <a:off x="38100" y="2685724"/>
            <a:ext cx="2490466" cy="2476744"/>
          </a:xfrm>
          <a:prstGeom prst="rect">
            <a:avLst/>
          </a:prstGeom>
        </p:spPr>
      </p:pic>
      <p:pic>
        <p:nvPicPr>
          <p:cNvPr id="7" name="圖片 6"/>
          <p:cNvPicPr>
            <a:picLocks noChangeAspect="1"/>
          </p:cNvPicPr>
          <p:nvPr/>
        </p:nvPicPr>
        <p:blipFill>
          <a:blip r:embed="rId4"/>
          <a:stretch>
            <a:fillRect/>
          </a:stretch>
        </p:blipFill>
        <p:spPr>
          <a:xfrm>
            <a:off x="2458213" y="2685724"/>
            <a:ext cx="2490161" cy="2517155"/>
          </a:xfrm>
          <a:prstGeom prst="rect">
            <a:avLst/>
          </a:prstGeom>
        </p:spPr>
      </p:pic>
      <p:pic>
        <p:nvPicPr>
          <p:cNvPr id="8" name="圖片 7"/>
          <p:cNvPicPr>
            <a:picLocks noChangeAspect="1"/>
          </p:cNvPicPr>
          <p:nvPr/>
        </p:nvPicPr>
        <p:blipFill>
          <a:blip r:embed="rId5"/>
          <a:stretch>
            <a:fillRect/>
          </a:stretch>
        </p:blipFill>
        <p:spPr>
          <a:xfrm>
            <a:off x="4948374" y="2789084"/>
            <a:ext cx="4103382" cy="2548731"/>
          </a:xfrm>
          <a:prstGeom prst="rect">
            <a:avLst/>
          </a:prstGeom>
        </p:spPr>
      </p:pic>
      <p:graphicFrame>
        <p:nvGraphicFramePr>
          <p:cNvPr id="9" name="Object 12"/>
          <p:cNvGraphicFramePr>
            <a:graphicFrameLocks noChangeAspect="1"/>
          </p:cNvGraphicFramePr>
          <p:nvPr>
            <p:extLst/>
          </p:nvPr>
        </p:nvGraphicFramePr>
        <p:xfrm>
          <a:off x="3003550" y="1789753"/>
          <a:ext cx="3136900" cy="931863"/>
        </p:xfrm>
        <a:graphic>
          <a:graphicData uri="http://schemas.openxmlformats.org/presentationml/2006/ole">
            <mc:AlternateContent xmlns:mc="http://schemas.openxmlformats.org/markup-compatibility/2006">
              <mc:Choice xmlns:v="urn:schemas-microsoft-com:vml" Requires="v">
                <p:oleObj spid="_x0000_s97291" name="方程式" r:id="rId6" imgW="685800" imgH="203040" progId="Equation.3">
                  <p:embed/>
                </p:oleObj>
              </mc:Choice>
              <mc:Fallback>
                <p:oleObj name="方程式" r:id="rId6" imgW="685800" imgH="203040" progId="Equation.3">
                  <p:embed/>
                  <p:pic>
                    <p:nvPicPr>
                      <p:cNvPr id="0" name=""/>
                      <p:cNvPicPr>
                        <a:picLocks noChangeAspect="1" noChangeArrowheads="1"/>
                      </p:cNvPicPr>
                      <p:nvPr/>
                    </p:nvPicPr>
                    <p:blipFill>
                      <a:blip r:embed="rId7"/>
                      <a:srcRect/>
                      <a:stretch>
                        <a:fillRect/>
                      </a:stretch>
                    </p:blipFill>
                    <p:spPr bwMode="auto">
                      <a:xfrm>
                        <a:off x="3003550" y="1789753"/>
                        <a:ext cx="3136900" cy="931863"/>
                      </a:xfrm>
                      <a:prstGeom prst="rect">
                        <a:avLst/>
                      </a:prstGeom>
                      <a:noFill/>
                      <a:extLst/>
                    </p:spPr>
                  </p:pic>
                </p:oleObj>
              </mc:Fallback>
            </mc:AlternateContent>
          </a:graphicData>
        </a:graphic>
      </p:graphicFrame>
    </p:spTree>
    <p:extLst>
      <p:ext uri="{BB962C8B-B14F-4D97-AF65-F5344CB8AC3E}">
        <p14:creationId xmlns:p14="http://schemas.microsoft.com/office/powerpoint/2010/main" val="3214664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Let the machine learn by itself</a:t>
            </a:r>
            <a:endParaRPr lang="zh-TW" altLang="en-US" dirty="0"/>
          </a:p>
        </p:txBody>
      </p:sp>
      <p:pic>
        <p:nvPicPr>
          <p:cNvPr id="4" name="圖片 3"/>
          <p:cNvPicPr>
            <a:picLocks noChangeAspect="1"/>
          </p:cNvPicPr>
          <p:nvPr/>
        </p:nvPicPr>
        <p:blipFill>
          <a:blip r:embed="rId2"/>
          <a:stretch>
            <a:fillRect/>
          </a:stretch>
        </p:blipFill>
        <p:spPr>
          <a:xfrm flipH="1">
            <a:off x="3762757" y="2146199"/>
            <a:ext cx="1323975" cy="224790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732" y="1928299"/>
            <a:ext cx="1800000" cy="1021936"/>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226" y="3009329"/>
            <a:ext cx="2164221" cy="1176275"/>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2226" y="4185604"/>
            <a:ext cx="2195537" cy="1231784"/>
          </a:xfrm>
          <a:prstGeom prst="rect">
            <a:avLst/>
          </a:prstGeom>
        </p:spPr>
      </p:pic>
      <p:sp>
        <p:nvSpPr>
          <p:cNvPr id="11" name="文字方塊 10"/>
          <p:cNvSpPr txBox="1"/>
          <p:nvPr/>
        </p:nvSpPr>
        <p:spPr>
          <a:xfrm>
            <a:off x="7247763" y="2150191"/>
            <a:ext cx="1362974" cy="461665"/>
          </a:xfrm>
          <a:prstGeom prst="rect">
            <a:avLst/>
          </a:prstGeom>
          <a:noFill/>
        </p:spPr>
        <p:txBody>
          <a:bodyPr wrap="square" rtlCol="0">
            <a:spAutoFit/>
          </a:bodyPr>
          <a:lstStyle/>
          <a:p>
            <a:r>
              <a:rPr lang="zh-TW" altLang="en-US" sz="2400" dirty="0" smtClean="0"/>
              <a:t>你</a:t>
            </a:r>
            <a:r>
              <a:rPr lang="zh-TW" altLang="en-US" sz="2400" dirty="0"/>
              <a:t>好</a:t>
            </a:r>
          </a:p>
        </p:txBody>
      </p:sp>
      <p:sp>
        <p:nvSpPr>
          <p:cNvPr id="12" name="文字方塊 11"/>
          <p:cNvSpPr txBox="1"/>
          <p:nvPr/>
        </p:nvSpPr>
        <p:spPr>
          <a:xfrm>
            <a:off x="7247763" y="3366634"/>
            <a:ext cx="1362974" cy="461665"/>
          </a:xfrm>
          <a:prstGeom prst="rect">
            <a:avLst/>
          </a:prstGeom>
          <a:noFill/>
        </p:spPr>
        <p:txBody>
          <a:bodyPr wrap="square" rtlCol="0">
            <a:spAutoFit/>
          </a:bodyPr>
          <a:lstStyle/>
          <a:p>
            <a:r>
              <a:rPr lang="zh-TW" altLang="en-US" sz="2400" dirty="0" smtClean="0"/>
              <a:t>大家好</a:t>
            </a:r>
            <a:endParaRPr lang="zh-TW" altLang="en-US" sz="2400" dirty="0"/>
          </a:p>
        </p:txBody>
      </p:sp>
      <p:sp>
        <p:nvSpPr>
          <p:cNvPr id="13" name="文字方塊 12"/>
          <p:cNvSpPr txBox="1"/>
          <p:nvPr/>
        </p:nvSpPr>
        <p:spPr>
          <a:xfrm>
            <a:off x="7247762" y="4542909"/>
            <a:ext cx="1706455" cy="461665"/>
          </a:xfrm>
          <a:prstGeom prst="rect">
            <a:avLst/>
          </a:prstGeom>
          <a:noFill/>
        </p:spPr>
        <p:txBody>
          <a:bodyPr wrap="square" rtlCol="0">
            <a:spAutoFit/>
          </a:bodyPr>
          <a:lstStyle/>
          <a:p>
            <a:r>
              <a:rPr lang="zh-TW" altLang="en-US" sz="2400" dirty="0" smtClean="0"/>
              <a:t>人帥真好</a:t>
            </a:r>
            <a:endParaRPr lang="zh-TW" altLang="en-US" sz="2400" dirty="0"/>
          </a:p>
        </p:txBody>
      </p:sp>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809" y="2215295"/>
            <a:ext cx="1800000" cy="1347595"/>
          </a:xfrm>
          <a:prstGeom prst="rect">
            <a:avLst/>
          </a:prstGeom>
        </p:spPr>
      </p:pic>
      <p:sp>
        <p:nvSpPr>
          <p:cNvPr id="15" name="文字方塊 14"/>
          <p:cNvSpPr txBox="1"/>
          <p:nvPr/>
        </p:nvSpPr>
        <p:spPr>
          <a:xfrm>
            <a:off x="891983" y="3905623"/>
            <a:ext cx="2316869" cy="523220"/>
          </a:xfrm>
          <a:prstGeom prst="rect">
            <a:avLst/>
          </a:prstGeom>
          <a:noFill/>
        </p:spPr>
        <p:txBody>
          <a:bodyPr wrap="square" rtlCol="0">
            <a:spAutoFit/>
          </a:bodyPr>
          <a:lstStyle/>
          <a:p>
            <a:pPr algn="ctr"/>
            <a:r>
              <a:rPr lang="en-US" altLang="zh-TW" sz="2800" dirty="0" smtClean="0"/>
              <a:t>You said “</a:t>
            </a:r>
            <a:r>
              <a:rPr lang="zh-TW" altLang="en-US" sz="2800" dirty="0" smtClean="0"/>
              <a:t>你好</a:t>
            </a:r>
            <a:r>
              <a:rPr lang="en-US" altLang="zh-TW" sz="2800" dirty="0" smtClean="0"/>
              <a:t>”</a:t>
            </a:r>
            <a:endParaRPr lang="zh-TW" altLang="en-US" sz="2800" dirty="0"/>
          </a:p>
        </p:txBody>
      </p:sp>
      <p:sp>
        <p:nvSpPr>
          <p:cNvPr id="16" name="文字方塊 15"/>
          <p:cNvSpPr txBox="1"/>
          <p:nvPr/>
        </p:nvSpPr>
        <p:spPr>
          <a:xfrm>
            <a:off x="5263686" y="5440795"/>
            <a:ext cx="2683281" cy="830997"/>
          </a:xfrm>
          <a:prstGeom prst="rect">
            <a:avLst/>
          </a:prstGeom>
          <a:noFill/>
        </p:spPr>
        <p:txBody>
          <a:bodyPr wrap="square" rtlCol="0">
            <a:spAutoFit/>
          </a:bodyPr>
          <a:lstStyle/>
          <a:p>
            <a:r>
              <a:rPr lang="en-US" altLang="zh-TW" sz="2400" dirty="0" smtClean="0"/>
              <a:t>A large amount of audio data</a:t>
            </a:r>
            <a:endParaRPr lang="zh-TW" altLang="en-US" sz="2400" dirty="0"/>
          </a:p>
        </p:txBody>
      </p:sp>
      <p:sp>
        <p:nvSpPr>
          <p:cNvPr id="17" name="文字方塊 16"/>
          <p:cNvSpPr txBox="1"/>
          <p:nvPr/>
        </p:nvSpPr>
        <p:spPr>
          <a:xfrm>
            <a:off x="1246284" y="5434445"/>
            <a:ext cx="3557857" cy="830997"/>
          </a:xfrm>
          <a:prstGeom prst="rect">
            <a:avLst/>
          </a:prstGeom>
          <a:solidFill>
            <a:schemeClr val="accent2">
              <a:lumMod val="20000"/>
              <a:lumOff val="80000"/>
            </a:schemeClr>
          </a:solidFill>
          <a:ln w="38100">
            <a:solidFill>
              <a:srgbClr val="FF0000"/>
            </a:solidFill>
          </a:ln>
        </p:spPr>
        <p:txBody>
          <a:bodyPr wrap="square" rtlCol="0">
            <a:spAutoFit/>
          </a:bodyPr>
          <a:lstStyle/>
          <a:p>
            <a:r>
              <a:rPr lang="en-US" altLang="zh-TW" sz="2400" dirty="0" smtClean="0"/>
              <a:t>You only have to write the program for learning</a:t>
            </a:r>
            <a:endParaRPr lang="zh-TW" altLang="en-US" sz="2400" dirty="0"/>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3401676" y="2731035"/>
            <a:ext cx="2193290" cy="1200329"/>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smtClean="0"/>
              <a:t>Learn how to do speech recognition</a:t>
            </a:r>
            <a:endParaRPr lang="zh-TW" altLang="en-US" sz="2400" dirty="0"/>
          </a:p>
        </p:txBody>
      </p:sp>
    </p:spTree>
    <p:extLst>
      <p:ext uri="{BB962C8B-B14F-4D97-AF65-F5344CB8AC3E}">
        <p14:creationId xmlns:p14="http://schemas.microsoft.com/office/powerpoint/2010/main" val="1167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animBg="1"/>
      <p:bldP spid="20" grpId="0" animBg="1"/>
      <p:bldP spid="2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Pose Estimation</a:t>
            </a:r>
            <a:endParaRPr lang="zh-TW" altLang="en-US" dirty="0"/>
          </a:p>
        </p:txBody>
      </p:sp>
      <p:graphicFrame>
        <p:nvGraphicFramePr>
          <p:cNvPr id="8" name="Object 12"/>
          <p:cNvGraphicFramePr>
            <a:graphicFrameLocks noChangeAspect="1"/>
          </p:cNvGraphicFramePr>
          <p:nvPr>
            <p:extLst/>
          </p:nvPr>
        </p:nvGraphicFramePr>
        <p:xfrm>
          <a:off x="2854384" y="1685830"/>
          <a:ext cx="3136900" cy="931863"/>
        </p:xfrm>
        <a:graphic>
          <a:graphicData uri="http://schemas.openxmlformats.org/presentationml/2006/ole">
            <mc:AlternateContent xmlns:mc="http://schemas.openxmlformats.org/markup-compatibility/2006">
              <mc:Choice xmlns:v="urn:schemas-microsoft-com:vml" Requires="v">
                <p:oleObj spid="_x0000_s98333" name="方程式" r:id="rId4" imgW="685800" imgH="203040" progId="Equation.3">
                  <p:embed/>
                </p:oleObj>
              </mc:Choice>
              <mc:Fallback>
                <p:oleObj name="方程式" r:id="rId4" imgW="685800" imgH="203040" progId="Equation.3">
                  <p:embed/>
                  <p:pic>
                    <p:nvPicPr>
                      <p:cNvPr id="0" name=""/>
                      <p:cNvPicPr>
                        <a:picLocks noChangeAspect="1" noChangeArrowheads="1"/>
                      </p:cNvPicPr>
                      <p:nvPr/>
                    </p:nvPicPr>
                    <p:blipFill>
                      <a:blip r:embed="rId5"/>
                      <a:srcRect/>
                      <a:stretch>
                        <a:fillRect/>
                      </a:stretch>
                    </p:blipFill>
                    <p:spPr bwMode="auto">
                      <a:xfrm>
                        <a:off x="2854384" y="1685830"/>
                        <a:ext cx="3136900" cy="931863"/>
                      </a:xfrm>
                      <a:prstGeom prst="rect">
                        <a:avLst/>
                      </a:prstGeom>
                      <a:noFill/>
                      <a:extLst/>
                    </p:spPr>
                  </p:pic>
                </p:oleObj>
              </mc:Fallback>
            </mc:AlternateContent>
          </a:graphicData>
        </a:graphic>
      </p:graphicFrame>
      <p:grpSp>
        <p:nvGrpSpPr>
          <p:cNvPr id="9" name="群組 8"/>
          <p:cNvGrpSpPr/>
          <p:nvPr/>
        </p:nvGrpSpPr>
        <p:grpSpPr>
          <a:xfrm>
            <a:off x="2854384" y="2811151"/>
            <a:ext cx="3069316" cy="503237"/>
            <a:chOff x="1629684" y="3255527"/>
            <a:chExt cx="3069316" cy="503237"/>
          </a:xfrm>
        </p:grpSpPr>
        <p:graphicFrame>
          <p:nvGraphicFramePr>
            <p:cNvPr id="10" name="Object 12"/>
            <p:cNvGraphicFramePr>
              <a:graphicFrameLocks noChangeAspect="1"/>
            </p:cNvGraphicFramePr>
            <p:nvPr>
              <p:extLst/>
            </p:nvPr>
          </p:nvGraphicFramePr>
          <p:xfrm>
            <a:off x="1629684" y="3255527"/>
            <a:ext cx="645200" cy="503237"/>
          </p:xfrm>
          <a:graphic>
            <a:graphicData uri="http://schemas.openxmlformats.org/presentationml/2006/ole">
              <mc:AlternateContent xmlns:mc="http://schemas.openxmlformats.org/markup-compatibility/2006">
                <mc:Choice xmlns:v="urn:schemas-microsoft-com:vml" Requires="v">
                  <p:oleObj spid="_x0000_s98334" name="方程式" r:id="rId6" imgW="228600" imgH="177480" progId="Equation.3">
                    <p:embed/>
                  </p:oleObj>
                </mc:Choice>
                <mc:Fallback>
                  <p:oleObj name="方程式" r:id="rId6" imgW="228600" imgH="177480" progId="Equation.3">
                    <p:embed/>
                    <p:pic>
                      <p:nvPicPr>
                        <p:cNvPr id="0" name=""/>
                        <p:cNvPicPr>
                          <a:picLocks noChangeAspect="1" noChangeArrowheads="1"/>
                        </p:cNvPicPr>
                        <p:nvPr/>
                      </p:nvPicPr>
                      <p:blipFill>
                        <a:blip r:embed="rId7"/>
                        <a:srcRect/>
                        <a:stretch>
                          <a:fillRect/>
                        </a:stretch>
                      </p:blipFill>
                      <p:spPr bwMode="auto">
                        <a:xfrm>
                          <a:off x="1629684" y="3255527"/>
                          <a:ext cx="645200" cy="503237"/>
                        </a:xfrm>
                        <a:prstGeom prst="rect">
                          <a:avLst/>
                        </a:prstGeom>
                        <a:noFill/>
                        <a:extLst/>
                      </p:spPr>
                    </p:pic>
                  </p:oleObj>
                </mc:Fallback>
              </mc:AlternateContent>
            </a:graphicData>
          </a:graphic>
        </p:graphicFrame>
        <p:sp>
          <p:nvSpPr>
            <p:cNvPr id="11" name="文字方塊 10"/>
            <p:cNvSpPr txBox="1"/>
            <p:nvPr/>
          </p:nvSpPr>
          <p:spPr>
            <a:xfrm>
              <a:off x="2242780" y="3297099"/>
              <a:ext cx="2456220" cy="461665"/>
            </a:xfrm>
            <a:prstGeom prst="rect">
              <a:avLst/>
            </a:prstGeom>
            <a:noFill/>
          </p:spPr>
          <p:txBody>
            <a:bodyPr wrap="square" rtlCol="0">
              <a:spAutoFit/>
            </a:bodyPr>
            <a:lstStyle/>
            <a:p>
              <a:r>
                <a:rPr lang="en-US" altLang="zh-TW" sz="2400" dirty="0" smtClean="0"/>
                <a:t>Image</a:t>
              </a:r>
              <a:endParaRPr lang="zh-TW" altLang="en-US" sz="2400" dirty="0"/>
            </a:p>
          </p:txBody>
        </p:sp>
      </p:grpSp>
      <p:grpSp>
        <p:nvGrpSpPr>
          <p:cNvPr id="12" name="群組 11"/>
          <p:cNvGrpSpPr/>
          <p:nvPr/>
        </p:nvGrpSpPr>
        <p:grpSpPr>
          <a:xfrm>
            <a:off x="4799388" y="2808193"/>
            <a:ext cx="2635130" cy="523246"/>
            <a:chOff x="4959470" y="3245867"/>
            <a:chExt cx="2635130" cy="523246"/>
          </a:xfrm>
        </p:grpSpPr>
        <p:graphicFrame>
          <p:nvGraphicFramePr>
            <p:cNvPr id="13" name="Object 12"/>
            <p:cNvGraphicFramePr>
              <a:graphicFrameLocks noChangeAspect="1"/>
            </p:cNvGraphicFramePr>
            <p:nvPr>
              <p:extLst/>
            </p:nvPr>
          </p:nvGraphicFramePr>
          <p:xfrm>
            <a:off x="4959470" y="3245867"/>
            <a:ext cx="573087" cy="503237"/>
          </p:xfrm>
          <a:graphic>
            <a:graphicData uri="http://schemas.openxmlformats.org/presentationml/2006/ole">
              <mc:AlternateContent xmlns:mc="http://schemas.openxmlformats.org/markup-compatibility/2006">
                <mc:Choice xmlns:v="urn:schemas-microsoft-com:vml" Requires="v">
                  <p:oleObj spid="_x0000_s98335" name="方程式" r:id="rId8" imgW="203040" imgH="177480" progId="Equation.3">
                    <p:embed/>
                  </p:oleObj>
                </mc:Choice>
                <mc:Fallback>
                  <p:oleObj name="方程式" r:id="rId8" imgW="203040" imgH="177480" progId="Equation.3">
                    <p:embed/>
                    <p:pic>
                      <p:nvPicPr>
                        <p:cNvPr id="0" name=""/>
                        <p:cNvPicPr>
                          <a:picLocks noChangeAspect="1" noChangeArrowheads="1"/>
                        </p:cNvPicPr>
                        <p:nvPr/>
                      </p:nvPicPr>
                      <p:blipFill>
                        <a:blip r:embed="rId9"/>
                        <a:srcRect/>
                        <a:stretch>
                          <a:fillRect/>
                        </a:stretch>
                      </p:blipFill>
                      <p:spPr bwMode="auto">
                        <a:xfrm>
                          <a:off x="4959470" y="3245867"/>
                          <a:ext cx="573087" cy="503237"/>
                        </a:xfrm>
                        <a:prstGeom prst="rect">
                          <a:avLst/>
                        </a:prstGeom>
                        <a:noFill/>
                        <a:extLst/>
                      </p:spPr>
                    </p:pic>
                  </p:oleObj>
                </mc:Fallback>
              </mc:AlternateContent>
            </a:graphicData>
          </a:graphic>
        </p:graphicFrame>
        <p:sp>
          <p:nvSpPr>
            <p:cNvPr id="14" name="文字方塊 13"/>
            <p:cNvSpPr txBox="1"/>
            <p:nvPr/>
          </p:nvSpPr>
          <p:spPr>
            <a:xfrm>
              <a:off x="5445471" y="3307448"/>
              <a:ext cx="2149129" cy="461665"/>
            </a:xfrm>
            <a:prstGeom prst="rect">
              <a:avLst/>
            </a:prstGeom>
            <a:noFill/>
          </p:spPr>
          <p:txBody>
            <a:bodyPr wrap="square" rtlCol="0">
              <a:spAutoFit/>
            </a:bodyPr>
            <a:lstStyle/>
            <a:p>
              <a:r>
                <a:rPr lang="en-US" altLang="zh-TW" sz="2400" dirty="0" smtClean="0"/>
                <a:t>Pose</a:t>
              </a:r>
              <a:endParaRPr lang="zh-TW" altLang="en-US" sz="2400" dirty="0"/>
            </a:p>
          </p:txBody>
        </p:sp>
      </p:grpSp>
      <p:pic>
        <p:nvPicPr>
          <p:cNvPr id="3" name="圖片 2"/>
          <p:cNvPicPr>
            <a:picLocks noChangeAspect="1"/>
          </p:cNvPicPr>
          <p:nvPr/>
        </p:nvPicPr>
        <p:blipFill>
          <a:blip r:embed="rId10"/>
          <a:stretch>
            <a:fillRect/>
          </a:stretch>
        </p:blipFill>
        <p:spPr>
          <a:xfrm>
            <a:off x="628650" y="3393020"/>
            <a:ext cx="7629525" cy="2676525"/>
          </a:xfrm>
          <a:prstGeom prst="rect">
            <a:avLst/>
          </a:prstGeom>
        </p:spPr>
      </p:pic>
      <p:sp>
        <p:nvSpPr>
          <p:cNvPr id="15" name="矩形 14"/>
          <p:cNvSpPr/>
          <p:nvPr/>
        </p:nvSpPr>
        <p:spPr>
          <a:xfrm>
            <a:off x="238740" y="6148177"/>
            <a:ext cx="8666520" cy="369332"/>
          </a:xfrm>
          <a:prstGeom prst="rect">
            <a:avLst/>
          </a:prstGeom>
        </p:spPr>
        <p:txBody>
          <a:bodyPr wrap="square">
            <a:spAutoFit/>
          </a:bodyPr>
          <a:lstStyle/>
          <a:p>
            <a:r>
              <a:rPr lang="en-US" altLang="zh-TW" dirty="0" smtClean="0"/>
              <a:t>Source of images</a:t>
            </a:r>
            <a:r>
              <a:rPr lang="en-US" altLang="zh-TW" dirty="0"/>
              <a:t>: http://groups.inf.ed.ac.uk/calvin/Publications/eichner-techreport10.pdf</a:t>
            </a:r>
            <a:endParaRPr lang="zh-TW" altLang="en-US" dirty="0"/>
          </a:p>
        </p:txBody>
      </p:sp>
    </p:spTree>
    <p:extLst>
      <p:ext uri="{BB962C8B-B14F-4D97-AF65-F5344CB8AC3E}">
        <p14:creationId xmlns:p14="http://schemas.microsoft.com/office/powerpoint/2010/main" val="41027453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Structured Learning</a:t>
            </a:r>
            <a:endParaRPr lang="zh-TW" altLang="en-US" dirty="0"/>
          </a:p>
        </p:txBody>
      </p:sp>
      <p:sp>
        <p:nvSpPr>
          <p:cNvPr id="3" name="內容版面配置區 2"/>
          <p:cNvSpPr>
            <a:spLocks noGrp="1"/>
          </p:cNvSpPr>
          <p:nvPr>
            <p:ph idx="1"/>
          </p:nvPr>
        </p:nvSpPr>
        <p:spPr/>
        <p:txBody>
          <a:bodyPr>
            <a:normAutofit/>
          </a:bodyPr>
          <a:lstStyle/>
          <a:p>
            <a:r>
              <a:rPr lang="en-US" altLang="zh-TW" dirty="0" smtClean="0"/>
              <a:t>The tasks above are developed separately in the past.</a:t>
            </a:r>
          </a:p>
          <a:p>
            <a:r>
              <a:rPr lang="en-US" altLang="zh-TW" dirty="0" smtClean="0"/>
              <a:t>Recently, people realize that there is a unified framework behind these approaches.</a:t>
            </a:r>
          </a:p>
          <a:p>
            <a:pPr lvl="1"/>
            <a:r>
              <a:rPr lang="en-US" altLang="zh-TW" sz="2800" dirty="0" smtClean="0"/>
              <a:t>Three steps</a:t>
            </a:r>
          </a:p>
        </p:txBody>
      </p:sp>
      <p:graphicFrame>
        <p:nvGraphicFramePr>
          <p:cNvPr id="5" name="資料庫圖表 4"/>
          <p:cNvGraphicFramePr/>
          <p:nvPr>
            <p:extLst/>
          </p:nvPr>
        </p:nvGraphicFramePr>
        <p:xfrm>
          <a:off x="4055209" y="3609408"/>
          <a:ext cx="4460141" cy="312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62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Concluding Remarks</a:t>
            </a:r>
            <a:endParaRPr lang="zh-TW" altLang="en-US" dirty="0"/>
          </a:p>
        </p:txBody>
      </p:sp>
      <p:graphicFrame>
        <p:nvGraphicFramePr>
          <p:cNvPr id="4" name="內容版面配置區 3"/>
          <p:cNvGraphicFramePr>
            <a:graphicFrameLocks noGrp="1"/>
          </p:cNvGraphicFramePr>
          <p:nvPr>
            <p:ph idx="1"/>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119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a:xfrm>
            <a:off x="628650" y="1825624"/>
            <a:ext cx="7886700" cy="4865461"/>
          </a:xfrm>
        </p:spPr>
        <p:txBody>
          <a:bodyPr/>
          <a:lstStyle/>
          <a:p>
            <a:r>
              <a:rPr lang="en-US" altLang="zh-TW" dirty="0" smtClean="0"/>
              <a:t>Deep Learning</a:t>
            </a:r>
          </a:p>
          <a:p>
            <a:pPr lvl="1"/>
            <a:r>
              <a:rPr lang="en-US" altLang="zh-TW" dirty="0"/>
              <a:t>Neural Networks and Deep Learning</a:t>
            </a:r>
          </a:p>
          <a:p>
            <a:pPr lvl="2"/>
            <a:r>
              <a:rPr lang="en-US" altLang="zh-TW" dirty="0" smtClean="0"/>
              <a:t>http</a:t>
            </a:r>
            <a:r>
              <a:rPr lang="en-US" altLang="zh-TW" dirty="0"/>
              <a:t>://neuralnetworksanddeeplearning.com</a:t>
            </a:r>
            <a:r>
              <a:rPr lang="en-US" altLang="zh-TW" dirty="0" smtClean="0"/>
              <a:t>/</a:t>
            </a:r>
          </a:p>
          <a:p>
            <a:pPr lvl="1"/>
            <a:r>
              <a:rPr lang="en-US" altLang="zh-TW" dirty="0" smtClean="0"/>
              <a:t>For more information</a:t>
            </a:r>
          </a:p>
          <a:p>
            <a:pPr lvl="2"/>
            <a:r>
              <a:rPr lang="en-US" altLang="zh-TW" dirty="0"/>
              <a:t>http://deeplearning.net/</a:t>
            </a:r>
            <a:endParaRPr lang="en-US" altLang="zh-TW" dirty="0" smtClean="0"/>
          </a:p>
          <a:p>
            <a:r>
              <a:rPr lang="en-US" altLang="zh-TW" dirty="0" smtClean="0"/>
              <a:t>Structure Learning</a:t>
            </a:r>
          </a:p>
          <a:p>
            <a:pPr lvl="1"/>
            <a:r>
              <a:rPr lang="en-US" altLang="zh-TW" dirty="0" smtClean="0"/>
              <a:t>Structured </a:t>
            </a:r>
            <a:r>
              <a:rPr lang="en-US" altLang="zh-TW" dirty="0"/>
              <a:t>Learning and Prediction in Computer Vision.</a:t>
            </a:r>
            <a:endParaRPr lang="en-US" altLang="zh-TW" dirty="0" smtClean="0"/>
          </a:p>
          <a:p>
            <a:pPr lvl="2"/>
            <a:r>
              <a:rPr lang="en-US" altLang="zh-TW" dirty="0"/>
              <a:t>http://</a:t>
            </a:r>
            <a:r>
              <a:rPr lang="en-US" altLang="zh-TW" dirty="0" smtClean="0"/>
              <a:t>www.nowozin.net/sebastian/papers/nowozin2011structured-tutorial.pdf</a:t>
            </a:r>
          </a:p>
          <a:p>
            <a:pPr lvl="1"/>
            <a:r>
              <a:rPr lang="en-US" altLang="zh-TW" dirty="0"/>
              <a:t>Linguistic Structure </a:t>
            </a:r>
            <a:r>
              <a:rPr lang="en-US" altLang="zh-TW" dirty="0" smtClean="0"/>
              <a:t>Prediction</a:t>
            </a:r>
            <a:endParaRPr lang="en-US" altLang="zh-TW" dirty="0"/>
          </a:p>
          <a:p>
            <a:pPr lvl="2"/>
            <a:r>
              <a:rPr lang="en-US" altLang="zh-TW" dirty="0"/>
              <a:t>http://www.cs.cmu.edu/afs/cs/Web/People/nasmith/LSP/PUBLISHED-frontmatter.pdf</a:t>
            </a:r>
            <a:endParaRPr lang="en-US" altLang="zh-TW" dirty="0" smtClean="0"/>
          </a:p>
          <a:p>
            <a:pPr lvl="1"/>
            <a:endParaRPr lang="en-US" altLang="zh-TW" dirty="0" smtClean="0"/>
          </a:p>
          <a:p>
            <a:pPr lvl="1"/>
            <a:endParaRPr lang="en-US" altLang="zh-TW" dirty="0" smtClean="0"/>
          </a:p>
        </p:txBody>
      </p:sp>
    </p:spTree>
    <p:extLst>
      <p:ext uri="{BB962C8B-B14F-4D97-AF65-F5344CB8AC3E}">
        <p14:creationId xmlns:p14="http://schemas.microsoft.com/office/powerpoint/2010/main" val="8381263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smtClean="0">
                <a:solidFill>
                  <a:srgbClr val="000005"/>
                </a:solidFill>
              </a:rPr>
              <a:t>Thank you!</a:t>
            </a:r>
            <a:endParaRPr lang="zh-TW" altLang="en-US" sz="4400" dirty="0">
              <a:solidFill>
                <a:srgbClr val="0000FF"/>
              </a:solidFill>
            </a:endParaRPr>
          </a:p>
        </p:txBody>
      </p:sp>
      <p:sp>
        <p:nvSpPr>
          <p:cNvPr id="3" name="副標題 2"/>
          <p:cNvSpPr>
            <a:spLocks noGrp="1"/>
          </p:cNvSpPr>
          <p:nvPr>
            <p:ph type="subTitle" idx="1"/>
          </p:nvPr>
        </p:nvSpPr>
        <p:spPr/>
        <p:txBody>
          <a:bodyPr>
            <a:normAutofit/>
          </a:bodyPr>
          <a:lstStyle/>
          <a:p>
            <a:endParaRPr lang="zh-TW" altLang="en-US" sz="4800" dirty="0"/>
          </a:p>
        </p:txBody>
      </p:sp>
    </p:spTree>
    <p:extLst>
      <p:ext uri="{BB962C8B-B14F-4D97-AF65-F5344CB8AC3E}">
        <p14:creationId xmlns:p14="http://schemas.microsoft.com/office/powerpoint/2010/main" val="960189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Powerful</a:t>
            </a:r>
            <a:endParaRPr lang="zh-TW" altLang="en-US" dirty="0"/>
          </a:p>
        </p:txBody>
      </p:sp>
      <p:sp>
        <p:nvSpPr>
          <p:cNvPr id="3" name="內容版面配置區 2"/>
          <p:cNvSpPr>
            <a:spLocks noGrp="1"/>
          </p:cNvSpPr>
          <p:nvPr>
            <p:ph idx="1"/>
          </p:nvPr>
        </p:nvSpPr>
        <p:spPr/>
        <p:txBody>
          <a:bodyPr/>
          <a:lstStyle/>
          <a:p>
            <a:r>
              <a:rPr lang="en-US" altLang="zh-TW" dirty="0"/>
              <a:t>Inspired from human brain </a:t>
            </a:r>
            <a:endParaRPr lang="zh-TW" altLang="en-US" dirty="0"/>
          </a:p>
        </p:txBody>
      </p:sp>
      <p:pic>
        <p:nvPicPr>
          <p:cNvPr id="80" name="圖片 79"/>
          <p:cNvPicPr>
            <a:picLocks noChangeAspect="1"/>
          </p:cNvPicPr>
          <p:nvPr/>
        </p:nvPicPr>
        <p:blipFill>
          <a:blip r:embed="rId4"/>
          <a:stretch>
            <a:fillRect/>
          </a:stretch>
        </p:blipFill>
        <p:spPr>
          <a:xfrm>
            <a:off x="161537" y="3580810"/>
            <a:ext cx="1362716" cy="1774035"/>
          </a:xfrm>
          <a:prstGeom prst="rect">
            <a:avLst/>
          </a:prstGeom>
        </p:spPr>
      </p:pic>
      <p:sp>
        <p:nvSpPr>
          <p:cNvPr id="81" name="向右箭號 80"/>
          <p:cNvSpPr/>
          <p:nvPr/>
        </p:nvSpPr>
        <p:spPr>
          <a:xfrm>
            <a:off x="1514122" y="3994664"/>
            <a:ext cx="694189" cy="9063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86" name="群組 85"/>
          <p:cNvGrpSpPr/>
          <p:nvPr/>
        </p:nvGrpSpPr>
        <p:grpSpPr>
          <a:xfrm>
            <a:off x="1826266" y="2328524"/>
            <a:ext cx="6611968" cy="3332280"/>
            <a:chOff x="2579958" y="2245946"/>
            <a:chExt cx="6611968" cy="3332280"/>
          </a:xfrm>
        </p:grpSpPr>
        <p:sp>
          <p:nvSpPr>
            <p:cNvPr id="22" name="文字方塊 21"/>
            <p:cNvSpPr txBox="1"/>
            <p:nvPr/>
          </p:nvSpPr>
          <p:spPr>
            <a:xfrm>
              <a:off x="3738501" y="2860767"/>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31" name="文字方塊 30"/>
            <p:cNvSpPr txBox="1"/>
            <p:nvPr/>
          </p:nvSpPr>
          <p:spPr>
            <a:xfrm>
              <a:off x="4885222" y="2850103"/>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36" name="文字方塊 35"/>
            <p:cNvSpPr txBox="1"/>
            <p:nvPr/>
          </p:nvSpPr>
          <p:spPr>
            <a:xfrm>
              <a:off x="6844179" y="2840432"/>
              <a:ext cx="1134648" cy="461665"/>
            </a:xfrm>
            <a:prstGeom prst="rect">
              <a:avLst/>
            </a:prstGeom>
            <a:noFill/>
          </p:spPr>
          <p:txBody>
            <a:bodyPr wrap="square" rtlCol="0">
              <a:spAutoFit/>
            </a:bodyPr>
            <a:lstStyle/>
            <a:p>
              <a:pPr algn="ctr"/>
              <a:r>
                <a:rPr lang="en-US" altLang="zh-TW" sz="2400" dirty="0" smtClean="0"/>
                <a:t>Layer </a:t>
              </a:r>
              <a:r>
                <a:rPr lang="en-US" altLang="zh-TW" sz="2400" dirty="0"/>
                <a:t>L</a:t>
              </a:r>
              <a:endParaRPr lang="zh-TW" altLang="en-US" sz="2400" dirty="0"/>
            </a:p>
          </p:txBody>
        </p:sp>
        <p:sp>
          <p:nvSpPr>
            <p:cNvPr id="7" name="矩形 6"/>
            <p:cNvSpPr/>
            <p:nvPr/>
          </p:nvSpPr>
          <p:spPr>
            <a:xfrm>
              <a:off x="3994986" y="3340430"/>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a:off x="5129092" y="3359141"/>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a:off x="7104351" y="3354936"/>
              <a:ext cx="629298" cy="2219085"/>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2957483" y="3382571"/>
              <a:ext cx="420703" cy="217694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1" name="直線單箭頭接點 10"/>
            <p:cNvCxnSpPr/>
            <p:nvPr/>
          </p:nvCxnSpPr>
          <p:spPr>
            <a:xfrm>
              <a:off x="7431641" y="4273249"/>
              <a:ext cx="8588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523814" y="5306460"/>
              <a:ext cx="76370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411503" y="3627392"/>
              <a:ext cx="8856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017562" y="400739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3022467" y="353442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033175" y="3455434"/>
            <a:ext cx="274401" cy="383103"/>
          </p:xfrm>
          <a:graphic>
            <a:graphicData uri="http://schemas.openxmlformats.org/presentationml/2006/ole">
              <mc:AlternateContent xmlns:mc="http://schemas.openxmlformats.org/markup-compatibility/2006">
                <mc:Choice xmlns:v="urn:schemas-microsoft-com:vml" Requires="v">
                  <p:oleObj spid="_x0000_s11367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3033175" y="3455434"/>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3037640" y="3938688"/>
            <a:ext cx="297156" cy="383104"/>
          </p:xfrm>
          <a:graphic>
            <a:graphicData uri="http://schemas.openxmlformats.org/presentationml/2006/ole">
              <mc:AlternateContent xmlns:mc="http://schemas.openxmlformats.org/markup-compatibility/2006">
                <mc:Choice xmlns:v="urn:schemas-microsoft-com:vml" Requires="v">
                  <p:oleObj spid="_x0000_s113679"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3037640" y="3938688"/>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橢圓 17"/>
            <p:cNvSpPr/>
            <p:nvPr/>
          </p:nvSpPr>
          <p:spPr>
            <a:xfrm>
              <a:off x="4094415" y="339841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4096390" y="4044082"/>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4086581" y="506246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3925896" y="4538719"/>
              <a:ext cx="993736"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3" name="矩形 22"/>
            <p:cNvSpPr/>
            <p:nvPr/>
          </p:nvSpPr>
          <p:spPr>
            <a:xfrm>
              <a:off x="3011470" y="5190728"/>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4" name="文字方塊 23"/>
            <p:cNvSpPr txBox="1"/>
            <p:nvPr/>
          </p:nvSpPr>
          <p:spPr>
            <a:xfrm rot="5400000">
              <a:off x="2741626" y="4541508"/>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7" name="橢圓 26"/>
            <p:cNvSpPr/>
            <p:nvPr/>
          </p:nvSpPr>
          <p:spPr>
            <a:xfrm>
              <a:off x="5203665" y="3398418"/>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5205640" y="4044082"/>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28"/>
            <p:cNvSpPr/>
            <p:nvPr/>
          </p:nvSpPr>
          <p:spPr>
            <a:xfrm>
              <a:off x="5195831" y="5062467"/>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rot="5400000">
              <a:off x="5078862" y="4531204"/>
              <a:ext cx="927498"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2" name="橢圓 31"/>
            <p:cNvSpPr/>
            <p:nvPr/>
          </p:nvSpPr>
          <p:spPr>
            <a:xfrm>
              <a:off x="7169445" y="339707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32"/>
            <p:cNvSpPr/>
            <p:nvPr/>
          </p:nvSpPr>
          <p:spPr>
            <a:xfrm>
              <a:off x="7171420" y="4027266"/>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4" name="橢圓 33"/>
            <p:cNvSpPr/>
            <p:nvPr/>
          </p:nvSpPr>
          <p:spPr>
            <a:xfrm>
              <a:off x="7177345" y="5061126"/>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文字方塊 34"/>
            <p:cNvSpPr txBox="1"/>
            <p:nvPr/>
          </p:nvSpPr>
          <p:spPr>
            <a:xfrm rot="5400000">
              <a:off x="7076005" y="4512423"/>
              <a:ext cx="895618"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7" name="文字方塊 36"/>
            <p:cNvSpPr txBox="1"/>
            <p:nvPr/>
          </p:nvSpPr>
          <p:spPr>
            <a:xfrm>
              <a:off x="8160011" y="3283441"/>
              <a:ext cx="999205"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8" name="文字方塊 37"/>
            <p:cNvSpPr txBox="1"/>
            <p:nvPr/>
          </p:nvSpPr>
          <p:spPr>
            <a:xfrm>
              <a:off x="8127299" y="3930053"/>
              <a:ext cx="106462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9" name="文字方塊 38"/>
            <p:cNvSpPr txBox="1"/>
            <p:nvPr/>
          </p:nvSpPr>
          <p:spPr>
            <a:xfrm>
              <a:off x="8197061" y="4960232"/>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40" name="直線單箭頭接點 39"/>
            <p:cNvCxnSpPr>
              <a:stCxn id="18" idx="6"/>
              <a:endCxn id="27" idx="2"/>
            </p:cNvCxnSpPr>
            <p:nvPr/>
          </p:nvCxnSpPr>
          <p:spPr>
            <a:xfrm>
              <a:off x="4578532" y="3636491"/>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a:off x="4578532" y="4293087"/>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4570698" y="5306460"/>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9" idx="6"/>
              <a:endCxn id="27" idx="2"/>
            </p:cNvCxnSpPr>
            <p:nvPr/>
          </p:nvCxnSpPr>
          <p:spPr>
            <a:xfrm flipV="1">
              <a:off x="4580506" y="3636491"/>
              <a:ext cx="62315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18" idx="6"/>
              <a:endCxn id="28" idx="2"/>
            </p:cNvCxnSpPr>
            <p:nvPr/>
          </p:nvCxnSpPr>
          <p:spPr>
            <a:xfrm>
              <a:off x="4578532" y="3636491"/>
              <a:ext cx="62710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8" idx="6"/>
              <a:endCxn id="29" idx="2"/>
            </p:cNvCxnSpPr>
            <p:nvPr/>
          </p:nvCxnSpPr>
          <p:spPr>
            <a:xfrm>
              <a:off x="4578532" y="3636491"/>
              <a:ext cx="617300"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9" idx="6"/>
              <a:endCxn id="29" idx="2"/>
            </p:cNvCxnSpPr>
            <p:nvPr/>
          </p:nvCxnSpPr>
          <p:spPr>
            <a:xfrm>
              <a:off x="4580506" y="4282155"/>
              <a:ext cx="615325"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0" idx="6"/>
              <a:endCxn id="27" idx="2"/>
            </p:cNvCxnSpPr>
            <p:nvPr/>
          </p:nvCxnSpPr>
          <p:spPr>
            <a:xfrm flipV="1">
              <a:off x="4570698" y="3636491"/>
              <a:ext cx="632968"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0" idx="6"/>
              <a:endCxn id="28" idx="2"/>
            </p:cNvCxnSpPr>
            <p:nvPr/>
          </p:nvCxnSpPr>
          <p:spPr>
            <a:xfrm flipV="1">
              <a:off x="4570698" y="4282155"/>
              <a:ext cx="634943"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18" idx="2"/>
            </p:cNvCxnSpPr>
            <p:nvPr/>
          </p:nvCxnSpPr>
          <p:spPr>
            <a:xfrm flipV="1">
              <a:off x="3369790" y="3636491"/>
              <a:ext cx="724625" cy="24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15" idx="3"/>
              <a:endCxn id="19" idx="2"/>
            </p:cNvCxnSpPr>
            <p:nvPr/>
          </p:nvCxnSpPr>
          <p:spPr>
            <a:xfrm>
              <a:off x="3311592" y="3676607"/>
              <a:ext cx="784798" cy="6055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15" idx="3"/>
              <a:endCxn id="20" idx="1"/>
            </p:cNvCxnSpPr>
            <p:nvPr/>
          </p:nvCxnSpPr>
          <p:spPr>
            <a:xfrm>
              <a:off x="3311592" y="3676607"/>
              <a:ext cx="845886" cy="14555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17" idx="3"/>
              <a:endCxn id="18" idx="2"/>
            </p:cNvCxnSpPr>
            <p:nvPr/>
          </p:nvCxnSpPr>
          <p:spPr>
            <a:xfrm flipV="1">
              <a:off x="3334797" y="3636491"/>
              <a:ext cx="759619" cy="4937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14" idx="3"/>
              <a:endCxn id="19" idx="2"/>
            </p:cNvCxnSpPr>
            <p:nvPr/>
          </p:nvCxnSpPr>
          <p:spPr>
            <a:xfrm>
              <a:off x="3306687" y="4149578"/>
              <a:ext cx="789703" cy="1325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14" idx="3"/>
              <a:endCxn id="20" idx="1"/>
            </p:cNvCxnSpPr>
            <p:nvPr/>
          </p:nvCxnSpPr>
          <p:spPr>
            <a:xfrm>
              <a:off x="3306687" y="4149578"/>
              <a:ext cx="850791" cy="9826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61" idx="3"/>
              <a:endCxn id="18" idx="2"/>
            </p:cNvCxnSpPr>
            <p:nvPr/>
          </p:nvCxnSpPr>
          <p:spPr>
            <a:xfrm flipV="1">
              <a:off x="3363189" y="3636491"/>
              <a:ext cx="731227" cy="167573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61" idx="3"/>
              <a:endCxn id="19" idx="2"/>
            </p:cNvCxnSpPr>
            <p:nvPr/>
          </p:nvCxnSpPr>
          <p:spPr>
            <a:xfrm flipV="1">
              <a:off x="3363189" y="4282155"/>
              <a:ext cx="733201" cy="1030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61" idx="3"/>
              <a:endCxn id="20" idx="1"/>
            </p:cNvCxnSpPr>
            <p:nvPr/>
          </p:nvCxnSpPr>
          <p:spPr>
            <a:xfrm flipV="1">
              <a:off x="3363189" y="5132196"/>
              <a:ext cx="794289" cy="1800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Object 12"/>
            <p:cNvGraphicFramePr>
              <a:graphicFrameLocks noChangeAspect="1"/>
            </p:cNvGraphicFramePr>
            <p:nvPr>
              <p:extLst/>
            </p:nvPr>
          </p:nvGraphicFramePr>
          <p:xfrm>
            <a:off x="3020522" y="5109482"/>
            <a:ext cx="342667" cy="405484"/>
          </p:xfrm>
          <a:graphic>
            <a:graphicData uri="http://schemas.openxmlformats.org/presentationml/2006/ole">
              <mc:AlternateContent xmlns:mc="http://schemas.openxmlformats.org/markup-compatibility/2006">
                <mc:Choice xmlns:v="urn:schemas-microsoft-com:vml" Requires="v">
                  <p:oleObj spid="_x0000_s113680" name="方程式" r:id="rId9" imgW="190440" imgH="228600" progId="Equation.3">
                    <p:embed/>
                  </p:oleObj>
                </mc:Choice>
                <mc:Fallback>
                  <p:oleObj name="方程式" r:id="rId9" imgW="190440" imgH="228600" progId="Equation.3">
                    <p:embed/>
                    <p:pic>
                      <p:nvPicPr>
                        <p:cNvPr id="0" name=""/>
                        <p:cNvPicPr>
                          <a:picLocks noChangeAspect="1" noChangeArrowheads="1"/>
                        </p:cNvPicPr>
                        <p:nvPr/>
                      </p:nvPicPr>
                      <p:blipFill>
                        <a:blip r:embed="rId10"/>
                        <a:srcRect/>
                        <a:stretch>
                          <a:fillRect/>
                        </a:stretch>
                      </p:blipFill>
                      <p:spPr bwMode="auto">
                        <a:xfrm>
                          <a:off x="3020522" y="5109482"/>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直線單箭頭接點 61"/>
            <p:cNvCxnSpPr/>
            <p:nvPr/>
          </p:nvCxnSpPr>
          <p:spPr>
            <a:xfrm>
              <a:off x="6512640" y="3656983"/>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6512640" y="4313580"/>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6504806" y="5326953"/>
              <a:ext cx="6251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6514615" y="3656983"/>
              <a:ext cx="62315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6512640" y="3656983"/>
              <a:ext cx="627109" cy="6456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6512640" y="3656983"/>
              <a:ext cx="617300"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6514615" y="4302648"/>
              <a:ext cx="615325"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04806" y="3656983"/>
              <a:ext cx="632968" cy="16640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504806" y="4302648"/>
              <a:ext cx="634943" cy="10183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965446" y="2245946"/>
              <a:ext cx="1787221" cy="461665"/>
            </a:xfrm>
            <a:prstGeom prst="rect">
              <a:avLst/>
            </a:prstGeom>
          </p:spPr>
          <p:txBody>
            <a:bodyPr wrap="none">
              <a:spAutoFit/>
            </a:bodyPr>
            <a:lstStyle/>
            <a:p>
              <a:r>
                <a:rPr lang="en-US" altLang="zh-TW" sz="2400" b="1" dirty="0"/>
                <a:t>visual cortex</a:t>
              </a:r>
              <a:endParaRPr lang="zh-TW" altLang="en-US" sz="2400" b="1" dirty="0"/>
            </a:p>
          </p:txBody>
        </p:sp>
        <p:sp>
          <p:nvSpPr>
            <p:cNvPr id="82" name="文字方塊 81"/>
            <p:cNvSpPr txBox="1"/>
            <p:nvPr/>
          </p:nvSpPr>
          <p:spPr>
            <a:xfrm>
              <a:off x="2579958" y="2915729"/>
              <a:ext cx="1134648" cy="461665"/>
            </a:xfrm>
            <a:prstGeom prst="rect">
              <a:avLst/>
            </a:prstGeom>
            <a:noFill/>
          </p:spPr>
          <p:txBody>
            <a:bodyPr wrap="square" rtlCol="0">
              <a:spAutoFit/>
            </a:bodyPr>
            <a:lstStyle/>
            <a:p>
              <a:pPr algn="ctr"/>
              <a:r>
                <a:rPr lang="en-US" altLang="zh-TW" sz="2400" dirty="0" smtClean="0"/>
                <a:t>Retina</a:t>
              </a:r>
              <a:endParaRPr lang="zh-TW" altLang="en-US" sz="2400" dirty="0"/>
            </a:p>
          </p:txBody>
        </p:sp>
        <p:sp>
          <p:nvSpPr>
            <p:cNvPr id="84" name="右大括弧 83"/>
            <p:cNvSpPr/>
            <p:nvPr/>
          </p:nvSpPr>
          <p:spPr>
            <a:xfrm rot="16200000">
              <a:off x="5720520" y="760458"/>
              <a:ext cx="277074" cy="4239541"/>
            </a:xfrm>
            <a:prstGeom prst="rightBrace">
              <a:avLst>
                <a:gd name="adj1" fmla="val 75211"/>
                <a:gd name="adj2" fmla="val 50000"/>
              </a:avLst>
            </a:prstGeom>
            <a:ln w="25400">
              <a:solidFill>
                <a:srgbClr val="0000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sp>
        <p:nvSpPr>
          <p:cNvPr id="87" name="文字方塊 86"/>
          <p:cNvSpPr txBox="1"/>
          <p:nvPr/>
        </p:nvSpPr>
        <p:spPr>
          <a:xfrm>
            <a:off x="1863655" y="5681418"/>
            <a:ext cx="1142986" cy="461665"/>
          </a:xfrm>
          <a:prstGeom prst="rect">
            <a:avLst/>
          </a:prstGeom>
          <a:noFill/>
        </p:spPr>
        <p:txBody>
          <a:bodyPr wrap="square" rtlCol="0">
            <a:spAutoFit/>
          </a:bodyPr>
          <a:lstStyle/>
          <a:p>
            <a:pPr algn="ctr"/>
            <a:r>
              <a:rPr lang="en-US" altLang="zh-TW" sz="2400" dirty="0" smtClean="0"/>
              <a:t>Pixels</a:t>
            </a:r>
            <a:endParaRPr lang="zh-TW" altLang="en-US" sz="2400" dirty="0"/>
          </a:p>
        </p:txBody>
      </p:sp>
      <p:sp>
        <p:nvSpPr>
          <p:cNvPr id="91" name="文字方塊 90"/>
          <p:cNvSpPr txBox="1"/>
          <p:nvPr/>
        </p:nvSpPr>
        <p:spPr>
          <a:xfrm>
            <a:off x="3006641" y="5696440"/>
            <a:ext cx="1142986" cy="461665"/>
          </a:xfrm>
          <a:prstGeom prst="rect">
            <a:avLst/>
          </a:prstGeom>
          <a:noFill/>
        </p:spPr>
        <p:txBody>
          <a:bodyPr wrap="square" rtlCol="0">
            <a:spAutoFit/>
          </a:bodyPr>
          <a:lstStyle/>
          <a:p>
            <a:pPr algn="ctr"/>
            <a:r>
              <a:rPr lang="en-US" altLang="zh-TW" sz="2400" dirty="0" smtClean="0"/>
              <a:t>Edges</a:t>
            </a:r>
            <a:endParaRPr lang="zh-TW" altLang="en-US" sz="2400" dirty="0"/>
          </a:p>
        </p:txBody>
      </p:sp>
      <p:sp>
        <p:nvSpPr>
          <p:cNvPr id="92" name="文字方塊 91"/>
          <p:cNvSpPr txBox="1"/>
          <p:nvPr/>
        </p:nvSpPr>
        <p:spPr>
          <a:xfrm>
            <a:off x="4085836" y="5708177"/>
            <a:ext cx="1293104" cy="830997"/>
          </a:xfrm>
          <a:prstGeom prst="rect">
            <a:avLst/>
          </a:prstGeom>
          <a:noFill/>
        </p:spPr>
        <p:txBody>
          <a:bodyPr wrap="square" rtlCol="0">
            <a:spAutoFit/>
          </a:bodyPr>
          <a:lstStyle/>
          <a:p>
            <a:pPr algn="ctr"/>
            <a:r>
              <a:rPr lang="en-US" altLang="zh-TW" sz="2400" dirty="0" smtClean="0"/>
              <a:t>Primitive</a:t>
            </a:r>
          </a:p>
          <a:p>
            <a:pPr algn="ctr"/>
            <a:r>
              <a:rPr lang="en-US" altLang="zh-TW" sz="2400" dirty="0" smtClean="0"/>
              <a:t>Shapes</a:t>
            </a:r>
            <a:endParaRPr lang="zh-TW" altLang="en-US" sz="2400" dirty="0"/>
          </a:p>
        </p:txBody>
      </p:sp>
      <p:cxnSp>
        <p:nvCxnSpPr>
          <p:cNvPr id="94" name="直線單箭頭接點 93"/>
          <p:cNvCxnSpPr/>
          <p:nvPr/>
        </p:nvCxnSpPr>
        <p:spPr>
          <a:xfrm>
            <a:off x="6652807" y="5419383"/>
            <a:ext cx="890652" cy="7237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6677949" y="2824269"/>
            <a:ext cx="973548" cy="86277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11"/>
          <a:stretch>
            <a:fillRect/>
          </a:stretch>
        </p:blipFill>
        <p:spPr>
          <a:xfrm>
            <a:off x="7672226" y="2119855"/>
            <a:ext cx="923925" cy="942975"/>
          </a:xfrm>
          <a:prstGeom prst="rect">
            <a:avLst/>
          </a:prstGeom>
        </p:spPr>
      </p:pic>
      <p:pic>
        <p:nvPicPr>
          <p:cNvPr id="5" name="圖片 4"/>
          <p:cNvPicPr>
            <a:picLocks noChangeAspect="1"/>
          </p:cNvPicPr>
          <p:nvPr/>
        </p:nvPicPr>
        <p:blipFill>
          <a:blip r:embed="rId12"/>
          <a:stretch>
            <a:fillRect/>
          </a:stretch>
        </p:blipFill>
        <p:spPr>
          <a:xfrm>
            <a:off x="7556450" y="5566030"/>
            <a:ext cx="1053289" cy="1053289"/>
          </a:xfrm>
          <a:prstGeom prst="rect">
            <a:avLst/>
          </a:prstGeom>
        </p:spPr>
      </p:pic>
      <p:sp>
        <p:nvSpPr>
          <p:cNvPr id="79" name="文字方塊 78"/>
          <p:cNvSpPr txBox="1"/>
          <p:nvPr/>
        </p:nvSpPr>
        <p:spPr>
          <a:xfrm>
            <a:off x="5378940" y="5661600"/>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3" name="文字方塊 82"/>
          <p:cNvSpPr txBox="1"/>
          <p:nvPr/>
        </p:nvSpPr>
        <p:spPr>
          <a:xfrm>
            <a:off x="4901779" y="5034451"/>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85" name="文字方塊 84"/>
          <p:cNvSpPr txBox="1"/>
          <p:nvPr/>
        </p:nvSpPr>
        <p:spPr>
          <a:xfrm>
            <a:off x="4903550" y="4004516"/>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0" name="文字方塊 89"/>
          <p:cNvSpPr txBox="1"/>
          <p:nvPr/>
        </p:nvSpPr>
        <p:spPr>
          <a:xfrm>
            <a:off x="4876335" y="3393491"/>
            <a:ext cx="925102" cy="523220"/>
          </a:xfrm>
          <a:prstGeom prst="rect">
            <a:avLst/>
          </a:prstGeom>
          <a:noFill/>
        </p:spPr>
        <p:txBody>
          <a:bodyPr wrap="square" rtlCol="0">
            <a:spAutoFit/>
          </a:bodyPr>
          <a:lstStyle/>
          <a:p>
            <a:pPr algn="ctr"/>
            <a:r>
              <a:rPr lang="en-US" altLang="zh-TW" sz="2800" dirty="0" smtClean="0"/>
              <a:t>……</a:t>
            </a:r>
            <a:endParaRPr lang="zh-TW" altLang="en-US" sz="2800" dirty="0"/>
          </a:p>
        </p:txBody>
      </p:sp>
    </p:spTree>
    <p:extLst>
      <p:ext uri="{BB962C8B-B14F-4D97-AF65-F5344CB8AC3E}">
        <p14:creationId xmlns:p14="http://schemas.microsoft.com/office/powerpoint/2010/main" val="31719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Powerful</a:t>
            </a:r>
            <a:endParaRPr lang="zh-TW" altLang="en-US" dirty="0"/>
          </a:p>
        </p:txBody>
      </p:sp>
      <p:sp>
        <p:nvSpPr>
          <p:cNvPr id="3" name="內容版面配置區 2"/>
          <p:cNvSpPr>
            <a:spLocks noGrp="1"/>
          </p:cNvSpPr>
          <p:nvPr>
            <p:ph idx="1"/>
          </p:nvPr>
        </p:nvSpPr>
        <p:spPr/>
        <p:txBody>
          <a:bodyPr/>
          <a:lstStyle/>
          <a:p>
            <a:r>
              <a:rPr lang="en-US" altLang="zh-TW" dirty="0" smtClean="0"/>
              <a:t>Image Recognition</a:t>
            </a:r>
            <a:endParaRPr lang="zh-TW" altLang="en-US" dirty="0"/>
          </a:p>
        </p:txBody>
      </p:sp>
      <p:pic>
        <p:nvPicPr>
          <p:cNvPr id="4" name="圖片 3"/>
          <p:cNvPicPr>
            <a:picLocks noChangeAspect="1"/>
          </p:cNvPicPr>
          <p:nvPr/>
        </p:nvPicPr>
        <p:blipFill>
          <a:blip r:embed="rId3"/>
          <a:stretch>
            <a:fillRect/>
          </a:stretch>
        </p:blipFill>
        <p:spPr>
          <a:xfrm>
            <a:off x="519840" y="2375428"/>
            <a:ext cx="2437382" cy="2948072"/>
          </a:xfrm>
          <a:prstGeom prst="rect">
            <a:avLst/>
          </a:prstGeom>
        </p:spPr>
      </p:pic>
      <p:pic>
        <p:nvPicPr>
          <p:cNvPr id="5" name="圖片 4"/>
          <p:cNvPicPr>
            <a:picLocks noChangeAspect="1"/>
          </p:cNvPicPr>
          <p:nvPr/>
        </p:nvPicPr>
        <p:blipFill>
          <a:blip r:embed="rId4"/>
          <a:stretch>
            <a:fillRect/>
          </a:stretch>
        </p:blipFill>
        <p:spPr>
          <a:xfrm>
            <a:off x="3337884" y="2375428"/>
            <a:ext cx="2501673" cy="3013021"/>
          </a:xfrm>
          <a:prstGeom prst="rect">
            <a:avLst/>
          </a:prstGeom>
        </p:spPr>
      </p:pic>
      <p:pic>
        <p:nvPicPr>
          <p:cNvPr id="6" name="圖片 5"/>
          <p:cNvPicPr>
            <a:picLocks noChangeAspect="1"/>
          </p:cNvPicPr>
          <p:nvPr/>
        </p:nvPicPr>
        <p:blipFill>
          <a:blip r:embed="rId5"/>
          <a:stretch>
            <a:fillRect/>
          </a:stretch>
        </p:blipFill>
        <p:spPr>
          <a:xfrm>
            <a:off x="6220219" y="2409532"/>
            <a:ext cx="2443431" cy="2946259"/>
          </a:xfrm>
          <a:prstGeom prst="rect">
            <a:avLst/>
          </a:prstGeom>
        </p:spPr>
      </p:pic>
      <p:sp>
        <p:nvSpPr>
          <p:cNvPr id="7" name="矩形 6"/>
          <p:cNvSpPr/>
          <p:nvPr/>
        </p:nvSpPr>
        <p:spPr>
          <a:xfrm>
            <a:off x="865413" y="5996703"/>
            <a:ext cx="9225644" cy="646331"/>
          </a:xfrm>
          <a:prstGeom prst="rect">
            <a:avLst/>
          </a:prstGeom>
        </p:spPr>
        <p:txBody>
          <a:bodyPr wrap="square">
            <a:spAutoFit/>
          </a:bodyPr>
          <a:lstStyle/>
          <a:p>
            <a:r>
              <a:rPr lang="en-US" altLang="zh-TW" dirty="0" smtClean="0">
                <a:solidFill>
                  <a:srgbClr val="222222"/>
                </a:solidFill>
                <a:latin typeface="Arial" panose="020B0604020202020204" pitchFamily="34" charset="0"/>
              </a:rPr>
              <a:t>Reference: </a:t>
            </a:r>
            <a:r>
              <a:rPr lang="en-US" altLang="zh-TW" dirty="0" err="1" smtClean="0">
                <a:solidFill>
                  <a:srgbClr val="222222"/>
                </a:solidFill>
                <a:latin typeface="Arial" panose="020B0604020202020204" pitchFamily="34" charset="0"/>
              </a:rPr>
              <a:t>Zeiler</a:t>
            </a:r>
            <a:r>
              <a:rPr lang="en-US" altLang="zh-TW" dirty="0">
                <a:solidFill>
                  <a:srgbClr val="222222"/>
                </a:solidFill>
                <a:latin typeface="Arial" panose="020B0604020202020204" pitchFamily="34" charset="0"/>
              </a:rPr>
              <a:t>, M. D., &amp; Fergus, R. (2014). Visualizing and understanding convolutional networks. In </a:t>
            </a:r>
            <a:r>
              <a:rPr lang="en-US" altLang="zh-TW" i="1" dirty="0">
                <a:solidFill>
                  <a:srgbClr val="222222"/>
                </a:solidFill>
                <a:latin typeface="Arial" panose="020B0604020202020204" pitchFamily="34" charset="0"/>
              </a:rPr>
              <a:t>Computer Vision–ECCV 2014</a:t>
            </a:r>
            <a:r>
              <a:rPr lang="en-US" altLang="zh-TW" dirty="0">
                <a:solidFill>
                  <a:srgbClr val="222222"/>
                </a:solidFill>
                <a:latin typeface="Arial" panose="020B0604020202020204" pitchFamily="34" charset="0"/>
              </a:rPr>
              <a:t> (pp. 818-833)</a:t>
            </a:r>
            <a:endParaRPr lang="zh-TW" altLang="en-US" dirty="0"/>
          </a:p>
        </p:txBody>
      </p:sp>
      <p:sp>
        <p:nvSpPr>
          <p:cNvPr id="8" name="文字方塊 7"/>
          <p:cNvSpPr txBox="1"/>
          <p:nvPr/>
        </p:nvSpPr>
        <p:spPr>
          <a:xfrm>
            <a:off x="685131" y="5409992"/>
            <a:ext cx="2106799" cy="461665"/>
          </a:xfrm>
          <a:prstGeom prst="rect">
            <a:avLst/>
          </a:prstGeom>
          <a:noFill/>
        </p:spPr>
        <p:txBody>
          <a:bodyPr wrap="square" rtlCol="0">
            <a:spAutoFit/>
          </a:bodyPr>
          <a:lstStyle/>
          <a:p>
            <a:r>
              <a:rPr lang="en-US" altLang="zh-TW" sz="2400" dirty="0" smtClean="0"/>
              <a:t>1</a:t>
            </a:r>
            <a:r>
              <a:rPr lang="en-US" altLang="zh-TW" sz="2400" baseline="30000" dirty="0" smtClean="0"/>
              <a:t>st</a:t>
            </a:r>
            <a:r>
              <a:rPr lang="en-US" altLang="zh-TW" sz="2400" dirty="0" smtClean="0"/>
              <a:t> hidden layer</a:t>
            </a:r>
            <a:endParaRPr lang="zh-TW" altLang="en-US" sz="2400" dirty="0"/>
          </a:p>
        </p:txBody>
      </p:sp>
      <p:sp>
        <p:nvSpPr>
          <p:cNvPr id="9" name="文字方塊 8"/>
          <p:cNvSpPr txBox="1"/>
          <p:nvPr/>
        </p:nvSpPr>
        <p:spPr>
          <a:xfrm>
            <a:off x="3503610" y="5420764"/>
            <a:ext cx="2335947" cy="461665"/>
          </a:xfrm>
          <a:prstGeom prst="rect">
            <a:avLst/>
          </a:prstGeom>
          <a:noFill/>
        </p:spPr>
        <p:txBody>
          <a:bodyPr wrap="square" rtlCol="0">
            <a:spAutoFit/>
          </a:bodyPr>
          <a:lstStyle/>
          <a:p>
            <a:r>
              <a:rPr lang="en-US" altLang="zh-TW" sz="2400" dirty="0" smtClean="0"/>
              <a:t>2</a:t>
            </a:r>
            <a:r>
              <a:rPr lang="en-US" altLang="zh-TW" sz="2400" baseline="30000" dirty="0" smtClean="0"/>
              <a:t>nd</a:t>
            </a:r>
            <a:r>
              <a:rPr lang="en-US" altLang="zh-TW" sz="2400" dirty="0" smtClean="0"/>
              <a:t> hidden layer</a:t>
            </a:r>
            <a:endParaRPr lang="zh-TW" altLang="en-US" sz="2400" dirty="0"/>
          </a:p>
        </p:txBody>
      </p:sp>
      <p:sp>
        <p:nvSpPr>
          <p:cNvPr id="10" name="文字方塊 9"/>
          <p:cNvSpPr txBox="1"/>
          <p:nvPr/>
        </p:nvSpPr>
        <p:spPr>
          <a:xfrm>
            <a:off x="6393561" y="5409991"/>
            <a:ext cx="2270089" cy="461665"/>
          </a:xfrm>
          <a:prstGeom prst="rect">
            <a:avLst/>
          </a:prstGeom>
          <a:noFill/>
        </p:spPr>
        <p:txBody>
          <a:bodyPr wrap="square" rtlCol="0">
            <a:spAutoFit/>
          </a:bodyPr>
          <a:lstStyle/>
          <a:p>
            <a:r>
              <a:rPr lang="en-US" altLang="zh-TW" sz="2400" dirty="0" smtClean="0"/>
              <a:t>3</a:t>
            </a:r>
            <a:r>
              <a:rPr lang="en-US" altLang="zh-TW" sz="2400" baseline="30000" dirty="0" smtClean="0"/>
              <a:t>rd</a:t>
            </a:r>
            <a:r>
              <a:rPr lang="en-US" altLang="zh-TW" sz="2400" dirty="0" smtClean="0"/>
              <a:t> hidden layer</a:t>
            </a:r>
            <a:endParaRPr lang="zh-TW" altLang="en-US" sz="2400" dirty="0"/>
          </a:p>
        </p:txBody>
      </p:sp>
    </p:spTree>
    <p:extLst>
      <p:ext uri="{BB962C8B-B14F-4D97-AF65-F5344CB8AC3E}">
        <p14:creationId xmlns:p14="http://schemas.microsoft.com/office/powerpoint/2010/main" val="42175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Learning ≈ Looking for a Function</a:t>
            </a:r>
            <a:endParaRPr lang="zh-TW" altLang="en-US" dirty="0"/>
          </a:p>
        </p:txBody>
      </p:sp>
      <p:sp>
        <p:nvSpPr>
          <p:cNvPr id="3" name="內容版面配置區 2"/>
          <p:cNvSpPr>
            <a:spLocks noGrp="1"/>
          </p:cNvSpPr>
          <p:nvPr>
            <p:ph idx="1"/>
          </p:nvPr>
        </p:nvSpPr>
        <p:spPr/>
        <p:txBody>
          <a:bodyPr/>
          <a:lstStyle/>
          <a:p>
            <a:r>
              <a:rPr lang="en-US" altLang="zh-TW" dirty="0" smtClean="0"/>
              <a:t>Speech Recognition</a:t>
            </a:r>
          </a:p>
          <a:p>
            <a:endParaRPr lang="en-US" altLang="zh-TW" dirty="0"/>
          </a:p>
          <a:p>
            <a:r>
              <a:rPr lang="en-US" altLang="zh-TW" dirty="0" smtClean="0"/>
              <a:t>Handwritten Recognition</a:t>
            </a:r>
          </a:p>
          <a:p>
            <a:endParaRPr lang="en-US" altLang="zh-TW" dirty="0" smtClean="0"/>
          </a:p>
          <a:p>
            <a:r>
              <a:rPr lang="en-US" altLang="zh-TW" dirty="0" smtClean="0"/>
              <a:t>Weather forecast</a:t>
            </a:r>
          </a:p>
          <a:p>
            <a:endParaRPr lang="en-US" altLang="zh-TW" dirty="0"/>
          </a:p>
          <a:p>
            <a:r>
              <a:rPr lang="en-US" altLang="zh-TW" dirty="0" smtClean="0"/>
              <a:t>Play video games</a:t>
            </a:r>
            <a:endParaRPr lang="zh-TW" altLang="en-US" dirty="0"/>
          </a:p>
        </p:txBody>
      </p:sp>
      <p:graphicFrame>
        <p:nvGraphicFramePr>
          <p:cNvPr id="4" name="Object 12"/>
          <p:cNvGraphicFramePr>
            <a:graphicFrameLocks noChangeAspect="1"/>
          </p:cNvGraphicFramePr>
          <p:nvPr>
            <p:extLst/>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2590" name="方程式" r:id="rId3" imgW="1790640" imgH="215640" progId="Equation.3">
                  <p:embed/>
                </p:oleObj>
              </mc:Choice>
              <mc:Fallback>
                <p:oleObj name="方程式" r:id="rId3" imgW="1790640" imgH="215640" progId="Equation.3">
                  <p:embed/>
                  <p:pic>
                    <p:nvPicPr>
                      <p:cNvPr id="0" name=""/>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863058" y="3395160"/>
          <a:ext cx="3822700" cy="460375"/>
        </p:xfrm>
        <a:graphic>
          <a:graphicData uri="http://schemas.openxmlformats.org/presentationml/2006/ole">
            <mc:AlternateContent xmlns:mc="http://schemas.openxmlformats.org/markup-compatibility/2006">
              <mc:Choice xmlns:v="urn:schemas-microsoft-com:vml" Requires="v">
                <p:oleObj spid="_x0000_s2591" name="方程式" r:id="rId5" imgW="1790640" imgH="215640" progId="Equation.3">
                  <p:embed/>
                </p:oleObj>
              </mc:Choice>
              <mc:Fallback>
                <p:oleObj name="方程式" r:id="rId5" imgW="1790640" imgH="215640" progId="Equation.3">
                  <p:embed/>
                  <p:pic>
                    <p:nvPicPr>
                      <p:cNvPr id="0" name=""/>
                      <p:cNvPicPr>
                        <a:picLocks noChangeAspect="1" noChangeArrowheads="1"/>
                      </p:cNvPicPr>
                      <p:nvPr/>
                    </p:nvPicPr>
                    <p:blipFill>
                      <a:blip r:embed="rId4"/>
                      <a:srcRect/>
                      <a:stretch>
                        <a:fillRect/>
                      </a:stretch>
                    </p:blipFill>
                    <p:spPr bwMode="auto">
                      <a:xfrm>
                        <a:off x="1863058" y="339516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863058" y="4410682"/>
          <a:ext cx="3822700" cy="460375"/>
        </p:xfrm>
        <a:graphic>
          <a:graphicData uri="http://schemas.openxmlformats.org/presentationml/2006/ole">
            <mc:AlternateContent xmlns:mc="http://schemas.openxmlformats.org/markup-compatibility/2006">
              <mc:Choice xmlns:v="urn:schemas-microsoft-com:vml" Requires="v">
                <p:oleObj spid="_x0000_s2592" name="方程式" r:id="rId6" imgW="1790640" imgH="215640" progId="Equation.3">
                  <p:embed/>
                </p:oleObj>
              </mc:Choice>
              <mc:Fallback>
                <p:oleObj name="方程式" r:id="rId6" imgW="1790640" imgH="215640" progId="Equation.3">
                  <p:embed/>
                  <p:pic>
                    <p:nvPicPr>
                      <p:cNvPr id="0" name=""/>
                      <p:cNvPicPr>
                        <a:picLocks noChangeAspect="1" noChangeArrowheads="1"/>
                      </p:cNvPicPr>
                      <p:nvPr/>
                    </p:nvPicPr>
                    <p:blipFill>
                      <a:blip r:embed="rId4"/>
                      <a:srcRect/>
                      <a:stretch>
                        <a:fillRect/>
                      </a:stretch>
                    </p:blipFill>
                    <p:spPr bwMode="auto">
                      <a:xfrm>
                        <a:off x="1863058" y="4410682"/>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nvPr>
        </p:nvGraphicFramePr>
        <p:xfrm>
          <a:off x="1863058" y="5435930"/>
          <a:ext cx="3822700" cy="460375"/>
        </p:xfrm>
        <a:graphic>
          <a:graphicData uri="http://schemas.openxmlformats.org/presentationml/2006/ole">
            <mc:AlternateContent xmlns:mc="http://schemas.openxmlformats.org/markup-compatibility/2006">
              <mc:Choice xmlns:v="urn:schemas-microsoft-com:vml" Requires="v">
                <p:oleObj spid="_x0000_s2593" name="方程式" r:id="rId7" imgW="1790640" imgH="215640" progId="Equation.3">
                  <p:embed/>
                </p:oleObj>
              </mc:Choice>
              <mc:Fallback>
                <p:oleObj name="方程式" r:id="rId7" imgW="1790640" imgH="215640" progId="Equation.3">
                  <p:embed/>
                  <p:pic>
                    <p:nvPicPr>
                      <p:cNvPr id="0" name=""/>
                      <p:cNvPicPr>
                        <a:picLocks noChangeAspect="1" noChangeArrowheads="1"/>
                      </p:cNvPicPr>
                      <p:nvPr/>
                    </p:nvPicPr>
                    <p:blipFill>
                      <a:blip r:embed="rId4"/>
                      <a:srcRect/>
                      <a:stretch>
                        <a:fillRect/>
                      </a:stretch>
                    </p:blipFill>
                    <p:spPr bwMode="auto">
                      <a:xfrm>
                        <a:off x="1863058" y="543593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685758" y="3363737"/>
            <a:ext cx="743955" cy="523220"/>
          </a:xfrm>
          <a:prstGeom prst="rect">
            <a:avLst/>
          </a:prstGeom>
          <a:noFill/>
        </p:spPr>
        <p:txBody>
          <a:bodyPr wrap="square" rtlCol="0">
            <a:spAutoFit/>
          </a:bodyPr>
          <a:lstStyle/>
          <a:p>
            <a:r>
              <a:rPr lang="en-US" altLang="zh-TW" sz="2800" dirty="0" smtClean="0"/>
              <a:t>“2”</a:t>
            </a:r>
            <a:endParaRPr lang="zh-TW" altLang="en-US" sz="2800" dirty="0"/>
          </a:p>
        </p:txBody>
      </p:sp>
      <p:sp>
        <p:nvSpPr>
          <p:cNvPr id="9" name="文字方塊 8"/>
          <p:cNvSpPr txBox="1"/>
          <p:nvPr/>
        </p:nvSpPr>
        <p:spPr>
          <a:xfrm>
            <a:off x="5685758" y="2359341"/>
            <a:ext cx="1220369" cy="523220"/>
          </a:xfrm>
          <a:prstGeom prst="rect">
            <a:avLst/>
          </a:prstGeom>
          <a:noFill/>
        </p:spPr>
        <p:txBody>
          <a:bodyPr wrap="square" rtlCol="0">
            <a:spAutoFit/>
          </a:bodyPr>
          <a:lstStyle/>
          <a:p>
            <a:r>
              <a:rPr lang="en-US" altLang="zh-TW" sz="2800" dirty="0" smtClean="0"/>
              <a:t>“</a:t>
            </a:r>
            <a:r>
              <a:rPr lang="zh-TW" altLang="en-US" sz="2800" dirty="0" smtClean="0"/>
              <a:t>你好</a:t>
            </a:r>
            <a:r>
              <a:rPr lang="en-US" altLang="zh-TW" sz="2800" dirty="0" smtClean="0"/>
              <a:t>”</a:t>
            </a:r>
            <a:endParaRPr lang="zh-TW" altLang="en-US" sz="2800" dirty="0"/>
          </a:p>
        </p:txBody>
      </p:sp>
      <p:sp>
        <p:nvSpPr>
          <p:cNvPr id="10" name="文字方塊 9"/>
          <p:cNvSpPr txBox="1"/>
          <p:nvPr/>
        </p:nvSpPr>
        <p:spPr>
          <a:xfrm>
            <a:off x="5685758" y="4352993"/>
            <a:ext cx="3483139" cy="523220"/>
          </a:xfrm>
          <a:prstGeom prst="rect">
            <a:avLst/>
          </a:prstGeom>
          <a:noFill/>
        </p:spPr>
        <p:txBody>
          <a:bodyPr wrap="square" rtlCol="0">
            <a:spAutoFit/>
          </a:bodyPr>
          <a:lstStyle/>
          <a:p>
            <a:r>
              <a:rPr lang="en-US" altLang="zh-TW" sz="2800" dirty="0" smtClean="0"/>
              <a:t>“sunny </a:t>
            </a:r>
            <a:r>
              <a:rPr lang="en-US" altLang="zh-TW" sz="2800" dirty="0"/>
              <a:t>tomorrow”</a:t>
            </a:r>
            <a:endParaRPr lang="zh-TW" altLang="en-US" sz="2800" dirty="0"/>
          </a:p>
        </p:txBody>
      </p:sp>
      <p:sp>
        <p:nvSpPr>
          <p:cNvPr id="11" name="文字方塊 10"/>
          <p:cNvSpPr txBox="1"/>
          <p:nvPr/>
        </p:nvSpPr>
        <p:spPr>
          <a:xfrm>
            <a:off x="5660861" y="5409929"/>
            <a:ext cx="3483139" cy="523220"/>
          </a:xfrm>
          <a:prstGeom prst="rect">
            <a:avLst/>
          </a:prstGeom>
          <a:noFill/>
        </p:spPr>
        <p:txBody>
          <a:bodyPr wrap="square" rtlCol="0">
            <a:spAutoFit/>
          </a:bodyPr>
          <a:lstStyle/>
          <a:p>
            <a:r>
              <a:rPr lang="en-US" altLang="zh-TW" sz="2800" dirty="0" smtClean="0"/>
              <a:t>“jump”</a:t>
            </a:r>
            <a:endParaRPr lang="zh-TW" altLang="en-US" sz="2800" dirty="0"/>
          </a:p>
        </p:txBody>
      </p:sp>
      <p:pic>
        <p:nvPicPr>
          <p:cNvPr id="12" name="圖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pic>
        <p:nvPicPr>
          <p:cNvPr id="13" name="圖片 12"/>
          <p:cNvPicPr>
            <a:picLocks noChangeAspect="1"/>
          </p:cNvPicPr>
          <p:nvPr/>
        </p:nvPicPr>
        <p:blipFill>
          <a:blip r:embed="rId9"/>
          <a:stretch>
            <a:fillRect/>
          </a:stretch>
        </p:blipFill>
        <p:spPr>
          <a:xfrm>
            <a:off x="3529139" y="3403298"/>
            <a:ext cx="490538" cy="461963"/>
          </a:xfrm>
          <a:prstGeom prst="rect">
            <a:avLst/>
          </a:prstGeom>
        </p:spPr>
      </p:pic>
      <p:sp>
        <p:nvSpPr>
          <p:cNvPr id="14" name="文字方塊 13"/>
          <p:cNvSpPr txBox="1"/>
          <p:nvPr/>
        </p:nvSpPr>
        <p:spPr>
          <a:xfrm>
            <a:off x="2268664" y="4379260"/>
            <a:ext cx="3097267" cy="461665"/>
          </a:xfrm>
          <a:prstGeom prst="rect">
            <a:avLst/>
          </a:prstGeom>
          <a:noFill/>
        </p:spPr>
        <p:txBody>
          <a:bodyPr wrap="square" rtlCol="0">
            <a:spAutoFit/>
          </a:bodyPr>
          <a:lstStyle/>
          <a:p>
            <a:pPr algn="ctr"/>
            <a:r>
              <a:rPr lang="en-US" altLang="zh-TW" sz="2400" dirty="0"/>
              <a:t>w</a:t>
            </a:r>
            <a:r>
              <a:rPr lang="en-US" altLang="zh-TW" sz="2400" dirty="0" smtClean="0"/>
              <a:t>eather today</a:t>
            </a:r>
            <a:endParaRPr lang="zh-TW" altLang="en-US" sz="2400" dirty="0"/>
          </a:p>
        </p:txBody>
      </p:sp>
      <p:sp>
        <p:nvSpPr>
          <p:cNvPr id="15" name="矩形 14"/>
          <p:cNvSpPr/>
          <p:nvPr/>
        </p:nvSpPr>
        <p:spPr>
          <a:xfrm>
            <a:off x="2487378" y="5250618"/>
            <a:ext cx="2659840" cy="830997"/>
          </a:xfrm>
          <a:prstGeom prst="rect">
            <a:avLst/>
          </a:prstGeom>
        </p:spPr>
        <p:txBody>
          <a:bodyPr wrap="square">
            <a:spAutoFit/>
          </a:bodyPr>
          <a:lstStyle/>
          <a:p>
            <a:pPr algn="ctr"/>
            <a:r>
              <a:rPr lang="en-US" altLang="zh-TW" sz="2400" dirty="0" smtClean="0"/>
              <a:t>Positions and number of enemies</a:t>
            </a:r>
            <a:endParaRPr lang="zh-TW" altLang="en-US" sz="2400" dirty="0"/>
          </a:p>
        </p:txBody>
      </p:sp>
    </p:spTree>
    <p:extLst>
      <p:ext uri="{BB962C8B-B14F-4D97-AF65-F5344CB8AC3E}">
        <p14:creationId xmlns:p14="http://schemas.microsoft.com/office/powerpoint/2010/main" val="290156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uiExpand="1"/>
      <p:bldP spid="9" grpId="0" uiExpand="1"/>
      <p:bldP spid="10" grpId="0" uiExpand="1"/>
      <p:bldP spid="11" grpId="0"/>
      <p:bldP spid="14" grpId="0" uiExpand="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Types of Learning</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58920378"/>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553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4102" y="5213680"/>
            <a:ext cx="2164221" cy="1176275"/>
          </a:xfrm>
          <a:prstGeom prst="rect">
            <a:avLst/>
          </a:prstGeom>
        </p:spPr>
      </p:pic>
      <p:sp>
        <p:nvSpPr>
          <p:cNvPr id="2" name="標題 1"/>
          <p:cNvSpPr>
            <a:spLocks noGrp="1"/>
          </p:cNvSpPr>
          <p:nvPr>
            <p:ph type="title"/>
          </p:nvPr>
        </p:nvSpPr>
        <p:spPr/>
        <p:txBody>
          <a:bodyPr/>
          <a:lstStyle/>
          <a:p>
            <a:r>
              <a:rPr lang="en-US" altLang="zh-TW" dirty="0" smtClean="0"/>
              <a:t>Supervised Learning</a:t>
            </a:r>
            <a:endParaRPr lang="zh-TW" altLang="en-US" dirty="0"/>
          </a:p>
        </p:txBody>
      </p:sp>
      <p:sp>
        <p:nvSpPr>
          <p:cNvPr id="4" name="圓角矩形 3"/>
          <p:cNvSpPr/>
          <p:nvPr/>
        </p:nvSpPr>
        <p:spPr>
          <a:xfrm>
            <a:off x="1591175" y="3533057"/>
            <a:ext cx="2069432"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Training:</a:t>
            </a:r>
          </a:p>
          <a:p>
            <a:pPr algn="ctr"/>
            <a:r>
              <a:rPr lang="en-US" altLang="zh-TW" sz="2400" dirty="0" smtClean="0"/>
              <a:t>Pick the best Function f</a:t>
            </a:r>
            <a:r>
              <a:rPr lang="en-US" altLang="zh-TW" sz="2400" baseline="30000" dirty="0" smtClean="0"/>
              <a:t>*</a:t>
            </a:r>
          </a:p>
        </p:txBody>
      </p:sp>
      <p:sp>
        <p:nvSpPr>
          <p:cNvPr id="5" name="圓柱 4"/>
          <p:cNvSpPr/>
          <p:nvPr/>
        </p:nvSpPr>
        <p:spPr>
          <a:xfrm>
            <a:off x="1807743" y="5081489"/>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Training</a:t>
            </a:r>
          </a:p>
          <a:p>
            <a:pPr algn="ctr"/>
            <a:r>
              <a:rPr lang="en-US" altLang="zh-TW" sz="2400" dirty="0" smtClean="0"/>
              <a:t>Data</a:t>
            </a:r>
            <a:endParaRPr lang="zh-TW" altLang="en-US" sz="2400" dirty="0"/>
          </a:p>
        </p:txBody>
      </p:sp>
      <p:sp>
        <p:nvSpPr>
          <p:cNvPr id="6" name="圓柱 5"/>
          <p:cNvSpPr/>
          <p:nvPr/>
        </p:nvSpPr>
        <p:spPr>
          <a:xfrm>
            <a:off x="1823785" y="1901648"/>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Model</a:t>
            </a:r>
            <a:endParaRPr lang="zh-TW" altLang="en-US" sz="2400" dirty="0"/>
          </a:p>
        </p:txBody>
      </p:sp>
      <p:sp>
        <p:nvSpPr>
          <p:cNvPr id="7" name="圓角矩形 6"/>
          <p:cNvSpPr/>
          <p:nvPr/>
        </p:nvSpPr>
        <p:spPr>
          <a:xfrm>
            <a:off x="5754102" y="3521901"/>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Testing:</a:t>
            </a:r>
          </a:p>
          <a:p>
            <a:pPr algn="ctr"/>
            <a:endParaRPr lang="en-US" altLang="zh-TW" sz="2400" dirty="0"/>
          </a:p>
        </p:txBody>
      </p:sp>
      <p:graphicFrame>
        <p:nvGraphicFramePr>
          <p:cNvPr id="10" name="Object 12"/>
          <p:cNvGraphicFramePr>
            <a:graphicFrameLocks noChangeAspect="1"/>
          </p:cNvGraphicFramePr>
          <p:nvPr>
            <p:extLst>
              <p:ext uri="{D42A27DB-BD31-4B8C-83A1-F6EECF244321}">
                <p14:modId xmlns:p14="http://schemas.microsoft.com/office/powerpoint/2010/main" val="3055663923"/>
              </p:ext>
            </p:extLst>
          </p:nvPr>
        </p:nvGraphicFramePr>
        <p:xfrm>
          <a:off x="1340015" y="6221813"/>
          <a:ext cx="2571750" cy="488950"/>
        </p:xfrm>
        <a:graphic>
          <a:graphicData uri="http://schemas.openxmlformats.org/presentationml/2006/ole">
            <mc:AlternateContent xmlns:mc="http://schemas.openxmlformats.org/markup-compatibility/2006">
              <mc:Choice xmlns:v="urn:schemas-microsoft-com:vml" Requires="v">
                <p:oleObj spid="_x0000_s99392" name="方程式" r:id="rId5" imgW="1206360" imgH="228600" progId="Equation.3">
                  <p:embed/>
                </p:oleObj>
              </mc:Choice>
              <mc:Fallback>
                <p:oleObj name="方程式" r:id="rId5" imgW="1206360" imgH="228600" progId="Equation.3">
                  <p:embed/>
                  <p:pic>
                    <p:nvPicPr>
                      <p:cNvPr id="0" name=""/>
                      <p:cNvPicPr>
                        <a:picLocks noChangeAspect="1" noChangeArrowheads="1"/>
                      </p:cNvPicPr>
                      <p:nvPr/>
                    </p:nvPicPr>
                    <p:blipFill>
                      <a:blip r:embed="rId6"/>
                      <a:srcRect/>
                      <a:stretch>
                        <a:fillRect/>
                      </a:stretch>
                    </p:blipFill>
                    <p:spPr bwMode="auto">
                      <a:xfrm>
                        <a:off x="1340015" y="6221813"/>
                        <a:ext cx="25717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10"/>
          <p:cNvSpPr txBox="1"/>
          <p:nvPr/>
        </p:nvSpPr>
        <p:spPr>
          <a:xfrm>
            <a:off x="3444038" y="1862459"/>
            <a:ext cx="2390274" cy="830997"/>
          </a:xfrm>
          <a:prstGeom prst="rect">
            <a:avLst/>
          </a:prstGeom>
          <a:noFill/>
        </p:spPr>
        <p:txBody>
          <a:bodyPr wrap="square" rtlCol="0">
            <a:spAutoFit/>
          </a:bodyPr>
          <a:lstStyle/>
          <a:p>
            <a:r>
              <a:rPr lang="en-US" altLang="zh-TW" sz="2400" dirty="0"/>
              <a:t>Hypothesis Function  Set</a:t>
            </a:r>
            <a:endParaRPr lang="zh-TW" altLang="en-US" sz="2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3259782092"/>
              </p:ext>
            </p:extLst>
          </p:nvPr>
        </p:nvGraphicFramePr>
        <p:xfrm>
          <a:off x="7181057" y="5420817"/>
          <a:ext cx="352425" cy="381000"/>
        </p:xfrm>
        <a:graphic>
          <a:graphicData uri="http://schemas.openxmlformats.org/presentationml/2006/ole">
            <mc:AlternateContent xmlns:mc="http://schemas.openxmlformats.org/markup-compatibility/2006">
              <mc:Choice xmlns:v="urn:schemas-microsoft-com:vml" Requires="v">
                <p:oleObj spid="_x0000_s99393" name="方程式" r:id="rId7" imgW="164880" imgH="177480" progId="Equation.3">
                  <p:embed/>
                </p:oleObj>
              </mc:Choice>
              <mc:Fallback>
                <p:oleObj name="方程式" r:id="rId7" imgW="164880" imgH="177480" progId="Equation.3">
                  <p:embed/>
                  <p:pic>
                    <p:nvPicPr>
                      <p:cNvPr id="0" name=""/>
                      <p:cNvPicPr>
                        <a:picLocks noChangeAspect="1" noChangeArrowheads="1"/>
                      </p:cNvPicPr>
                      <p:nvPr/>
                    </p:nvPicPr>
                    <p:blipFill>
                      <a:blip r:embed="rId8"/>
                      <a:srcRect/>
                      <a:stretch>
                        <a:fillRect/>
                      </a:stretch>
                    </p:blipFill>
                    <p:spPr bwMode="auto">
                      <a:xfrm>
                        <a:off x="7181057" y="5420817"/>
                        <a:ext cx="3524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1143195135"/>
              </p:ext>
            </p:extLst>
          </p:nvPr>
        </p:nvGraphicFramePr>
        <p:xfrm>
          <a:off x="6158181" y="2328854"/>
          <a:ext cx="623887" cy="433388"/>
        </p:xfrm>
        <a:graphic>
          <a:graphicData uri="http://schemas.openxmlformats.org/presentationml/2006/ole">
            <mc:AlternateContent xmlns:mc="http://schemas.openxmlformats.org/markup-compatibility/2006">
              <mc:Choice xmlns:v="urn:schemas-microsoft-com:vml" Requires="v">
                <p:oleObj spid="_x0000_s99394" name="方程式" r:id="rId9" imgW="291960" imgH="203040" progId="Equation.3">
                  <p:embed/>
                </p:oleObj>
              </mc:Choice>
              <mc:Fallback>
                <p:oleObj name="方程式" r:id="rId9" imgW="291960" imgH="203040" progId="Equation.3">
                  <p:embed/>
                  <p:pic>
                    <p:nvPicPr>
                      <p:cNvPr id="0" name=""/>
                      <p:cNvPicPr>
                        <a:picLocks noChangeAspect="1" noChangeArrowheads="1"/>
                      </p:cNvPicPr>
                      <p:nvPr/>
                    </p:nvPicPr>
                    <p:blipFill>
                      <a:blip r:embed="rId10"/>
                      <a:srcRect/>
                      <a:stretch>
                        <a:fillRect/>
                      </a:stretch>
                    </p:blipFill>
                    <p:spPr bwMode="auto">
                      <a:xfrm>
                        <a:off x="6158181" y="2328854"/>
                        <a:ext cx="623887"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3468422963"/>
              </p:ext>
            </p:extLst>
          </p:nvPr>
        </p:nvGraphicFramePr>
        <p:xfrm>
          <a:off x="3561597" y="2562633"/>
          <a:ext cx="1109662" cy="461962"/>
        </p:xfrm>
        <a:graphic>
          <a:graphicData uri="http://schemas.openxmlformats.org/presentationml/2006/ole">
            <mc:AlternateContent xmlns:mc="http://schemas.openxmlformats.org/markup-compatibility/2006">
              <mc:Choice xmlns:v="urn:schemas-microsoft-com:vml" Requires="v">
                <p:oleObj spid="_x0000_s99395" name="方程式" r:id="rId11" imgW="520560" imgH="215640" progId="Equation.3">
                  <p:embed/>
                </p:oleObj>
              </mc:Choice>
              <mc:Fallback>
                <p:oleObj name="方程式" r:id="rId11" imgW="520560" imgH="215640" progId="Equation.3">
                  <p:embed/>
                  <p:pic>
                    <p:nvPicPr>
                      <p:cNvPr id="0" name=""/>
                      <p:cNvPicPr>
                        <a:picLocks noChangeAspect="1" noChangeArrowheads="1"/>
                      </p:cNvPicPr>
                      <p:nvPr/>
                    </p:nvPicPr>
                    <p:blipFill>
                      <a:blip r:embed="rId12"/>
                      <a:srcRect/>
                      <a:stretch>
                        <a:fillRect/>
                      </a:stretch>
                    </p:blipFill>
                    <p:spPr bwMode="auto">
                      <a:xfrm>
                        <a:off x="3561597" y="2562633"/>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483300294"/>
              </p:ext>
            </p:extLst>
          </p:nvPr>
        </p:nvGraphicFramePr>
        <p:xfrm>
          <a:off x="4454565" y="4217072"/>
          <a:ext cx="433387" cy="488950"/>
        </p:xfrm>
        <a:graphic>
          <a:graphicData uri="http://schemas.openxmlformats.org/presentationml/2006/ole">
            <mc:AlternateContent xmlns:mc="http://schemas.openxmlformats.org/markup-compatibility/2006">
              <mc:Choice xmlns:v="urn:schemas-microsoft-com:vml" Requires="v">
                <p:oleObj spid="_x0000_s99396" name="方程式" r:id="rId13" imgW="203040" imgH="228600" progId="Equation.3">
                  <p:embed/>
                </p:oleObj>
              </mc:Choice>
              <mc:Fallback>
                <p:oleObj name="方程式" r:id="rId13" imgW="203040" imgH="228600" progId="Equation.3">
                  <p:embed/>
                  <p:pic>
                    <p:nvPicPr>
                      <p:cNvPr id="0" name=""/>
                      <p:cNvPicPr>
                        <a:picLocks noChangeAspect="1" noChangeArrowheads="1"/>
                      </p:cNvPicPr>
                      <p:nvPr/>
                    </p:nvPicPr>
                    <p:blipFill>
                      <a:blip r:embed="rId14"/>
                      <a:srcRect/>
                      <a:stretch>
                        <a:fillRect/>
                      </a:stretch>
                    </p:blipFill>
                    <p:spPr bwMode="auto">
                      <a:xfrm>
                        <a:off x="4454565" y="4217072"/>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6"/>
          <p:cNvSpPr txBox="1"/>
          <p:nvPr/>
        </p:nvSpPr>
        <p:spPr>
          <a:xfrm>
            <a:off x="3660607" y="3376418"/>
            <a:ext cx="1964366" cy="830997"/>
          </a:xfrm>
          <a:prstGeom prst="rect">
            <a:avLst/>
          </a:prstGeom>
          <a:noFill/>
        </p:spPr>
        <p:txBody>
          <a:bodyPr wrap="square" rtlCol="0">
            <a:spAutoFit/>
          </a:bodyPr>
          <a:lstStyle/>
          <a:p>
            <a:pPr algn="ctr"/>
            <a:r>
              <a:rPr lang="en-US" altLang="zh-TW" sz="2400" dirty="0" smtClean="0"/>
              <a:t>“Best” Function</a:t>
            </a:r>
            <a:endParaRPr lang="zh-TW" altLang="en-US" sz="2400" dirty="0"/>
          </a:p>
        </p:txBody>
      </p:sp>
      <p:cxnSp>
        <p:nvCxnSpPr>
          <p:cNvPr id="19" name="直線單箭頭接點 18"/>
          <p:cNvCxnSpPr/>
          <p:nvPr/>
        </p:nvCxnSpPr>
        <p:spPr>
          <a:xfrm flipV="1">
            <a:off x="2646947" y="4639961"/>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直線單箭頭接點 19"/>
          <p:cNvCxnSpPr/>
          <p:nvPr/>
        </p:nvCxnSpPr>
        <p:spPr>
          <a:xfrm flipV="1">
            <a:off x="6793831" y="467204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直線單箭頭接點 20"/>
          <p:cNvCxnSpPr/>
          <p:nvPr/>
        </p:nvCxnSpPr>
        <p:spPr>
          <a:xfrm flipV="1">
            <a:off x="6769769" y="2740724"/>
            <a:ext cx="0" cy="7811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p:cNvCxnSpPr/>
          <p:nvPr/>
        </p:nvCxnSpPr>
        <p:spPr>
          <a:xfrm>
            <a:off x="2646947" y="3024595"/>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直線單箭頭接點 26"/>
          <p:cNvCxnSpPr/>
          <p:nvPr/>
        </p:nvCxnSpPr>
        <p:spPr>
          <a:xfrm>
            <a:off x="3676649" y="4207415"/>
            <a:ext cx="20774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33" name="Object 12"/>
          <p:cNvGraphicFramePr>
            <a:graphicFrameLocks noChangeAspect="1"/>
          </p:cNvGraphicFramePr>
          <p:nvPr>
            <p:extLst>
              <p:ext uri="{D42A27DB-BD31-4B8C-83A1-F6EECF244321}">
                <p14:modId xmlns:p14="http://schemas.microsoft.com/office/powerpoint/2010/main" val="2148154640"/>
              </p:ext>
            </p:extLst>
          </p:nvPr>
        </p:nvGraphicFramePr>
        <p:xfrm>
          <a:off x="6094413" y="4078288"/>
          <a:ext cx="1487487" cy="488950"/>
        </p:xfrm>
        <a:graphic>
          <a:graphicData uri="http://schemas.openxmlformats.org/presentationml/2006/ole">
            <mc:AlternateContent xmlns:mc="http://schemas.openxmlformats.org/markup-compatibility/2006">
              <mc:Choice xmlns:v="urn:schemas-microsoft-com:vml" Requires="v">
                <p:oleObj spid="_x0000_s99397" name="方程式" r:id="rId15" imgW="698400" imgH="228600" progId="Equation.3">
                  <p:embed/>
                </p:oleObj>
              </mc:Choice>
              <mc:Fallback>
                <p:oleObj name="方程式" r:id="rId15" imgW="698400" imgH="228600" progId="Equation.3">
                  <p:embed/>
                  <p:pic>
                    <p:nvPicPr>
                      <p:cNvPr id="0" name=""/>
                      <p:cNvPicPr>
                        <a:picLocks noChangeAspect="1" noChangeArrowheads="1"/>
                      </p:cNvPicPr>
                      <p:nvPr/>
                    </p:nvPicPr>
                    <p:blipFill>
                      <a:blip r:embed="rId16"/>
                      <a:srcRect/>
                      <a:stretch>
                        <a:fillRect/>
                      </a:stretch>
                    </p:blipFill>
                    <p:spPr bwMode="auto">
                      <a:xfrm>
                        <a:off x="6094413" y="4078288"/>
                        <a:ext cx="14874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圖片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290659" y="262602"/>
            <a:ext cx="1426955" cy="810143"/>
          </a:xfrm>
          <a:prstGeom prst="rect">
            <a:avLst/>
          </a:prstGeom>
        </p:spPr>
      </p:pic>
      <p:graphicFrame>
        <p:nvGraphicFramePr>
          <p:cNvPr id="23" name="Object 12"/>
          <p:cNvGraphicFramePr>
            <a:graphicFrameLocks noChangeAspect="1"/>
          </p:cNvGraphicFramePr>
          <p:nvPr>
            <p:extLst>
              <p:ext uri="{D42A27DB-BD31-4B8C-83A1-F6EECF244321}">
                <p14:modId xmlns:p14="http://schemas.microsoft.com/office/powerpoint/2010/main" val="3649589512"/>
              </p:ext>
            </p:extLst>
          </p:nvPr>
        </p:nvGraphicFramePr>
        <p:xfrm>
          <a:off x="5944961" y="518448"/>
          <a:ext cx="379412" cy="298450"/>
        </p:xfrm>
        <a:graphic>
          <a:graphicData uri="http://schemas.openxmlformats.org/presentationml/2006/ole">
            <mc:AlternateContent xmlns:mc="http://schemas.openxmlformats.org/markup-compatibility/2006">
              <mc:Choice xmlns:v="urn:schemas-microsoft-com:vml" Requires="v">
                <p:oleObj spid="_x0000_s99398" name="方程式" r:id="rId18" imgW="177480" imgH="139680" progId="Equation.3">
                  <p:embed/>
                </p:oleObj>
              </mc:Choice>
              <mc:Fallback>
                <p:oleObj name="方程式" r:id="rId18" imgW="177480" imgH="139680" progId="Equation.3">
                  <p:embed/>
                  <p:pic>
                    <p:nvPicPr>
                      <p:cNvPr id="0" name=""/>
                      <p:cNvPicPr>
                        <a:picLocks noChangeAspect="1" noChangeArrowheads="1"/>
                      </p:cNvPicPr>
                      <p:nvPr/>
                    </p:nvPicPr>
                    <p:blipFill>
                      <a:blip r:embed="rId19"/>
                      <a:srcRect/>
                      <a:stretch>
                        <a:fillRect/>
                      </a:stretch>
                    </p:blipFill>
                    <p:spPr bwMode="auto">
                      <a:xfrm>
                        <a:off x="5944961" y="518448"/>
                        <a:ext cx="379412"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4221911888"/>
              </p:ext>
            </p:extLst>
          </p:nvPr>
        </p:nvGraphicFramePr>
        <p:xfrm>
          <a:off x="5956858" y="1367711"/>
          <a:ext cx="406400" cy="352425"/>
        </p:xfrm>
        <a:graphic>
          <a:graphicData uri="http://schemas.openxmlformats.org/presentationml/2006/ole">
            <mc:AlternateContent xmlns:mc="http://schemas.openxmlformats.org/markup-compatibility/2006">
              <mc:Choice xmlns:v="urn:schemas-microsoft-com:vml" Requires="v">
                <p:oleObj spid="_x0000_s99399" name="方程式" r:id="rId20" imgW="190440" imgH="164880" progId="Equation.3">
                  <p:embed/>
                </p:oleObj>
              </mc:Choice>
              <mc:Fallback>
                <p:oleObj name="方程式" r:id="rId20" imgW="190440" imgH="164880" progId="Equation.3">
                  <p:embed/>
                  <p:pic>
                    <p:nvPicPr>
                      <p:cNvPr id="0" name=""/>
                      <p:cNvPicPr>
                        <a:picLocks noChangeAspect="1" noChangeArrowheads="1"/>
                      </p:cNvPicPr>
                      <p:nvPr/>
                    </p:nvPicPr>
                    <p:blipFill>
                      <a:blip r:embed="rId21"/>
                      <a:srcRect/>
                      <a:stretch>
                        <a:fillRect/>
                      </a:stretch>
                    </p:blipFill>
                    <p:spPr bwMode="auto">
                      <a:xfrm>
                        <a:off x="5956858" y="1367711"/>
                        <a:ext cx="4064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文字方塊 25"/>
          <p:cNvSpPr txBox="1"/>
          <p:nvPr/>
        </p:nvSpPr>
        <p:spPr>
          <a:xfrm>
            <a:off x="6444458" y="1276269"/>
            <a:ext cx="1362974" cy="461665"/>
          </a:xfrm>
          <a:prstGeom prst="rect">
            <a:avLst/>
          </a:prstGeom>
          <a:noFill/>
        </p:spPr>
        <p:txBody>
          <a:bodyPr wrap="square" rtlCol="0">
            <a:spAutoFit/>
          </a:bodyPr>
          <a:lstStyle/>
          <a:p>
            <a:r>
              <a:rPr lang="en-US" altLang="zh-TW" sz="2400" dirty="0" smtClean="0"/>
              <a:t>“</a:t>
            </a:r>
            <a:r>
              <a:rPr lang="zh-TW" altLang="en-US" sz="2400" dirty="0" smtClean="0"/>
              <a:t>你好</a:t>
            </a:r>
            <a:r>
              <a:rPr lang="en-US" altLang="zh-TW" sz="2400" dirty="0" smtClean="0"/>
              <a:t>”</a:t>
            </a:r>
            <a:endParaRPr lang="zh-TW" altLang="en-US" sz="2400" dirty="0"/>
          </a:p>
        </p:txBody>
      </p:sp>
      <p:pic>
        <p:nvPicPr>
          <p:cNvPr id="30" name="圖片 29"/>
          <p:cNvPicPr>
            <a:picLocks noChangeAspect="1"/>
          </p:cNvPicPr>
          <p:nvPr/>
        </p:nvPicPr>
        <p:blipFill>
          <a:blip r:embed="rId22"/>
          <a:stretch>
            <a:fillRect/>
          </a:stretch>
        </p:blipFill>
        <p:spPr>
          <a:xfrm>
            <a:off x="8144960" y="359237"/>
            <a:ext cx="655029" cy="616872"/>
          </a:xfrm>
          <a:prstGeom prst="rect">
            <a:avLst/>
          </a:prstGeom>
        </p:spPr>
      </p:pic>
      <p:sp>
        <p:nvSpPr>
          <p:cNvPr id="31" name="文字方塊 30"/>
          <p:cNvSpPr txBox="1"/>
          <p:nvPr/>
        </p:nvSpPr>
        <p:spPr>
          <a:xfrm>
            <a:off x="8144960" y="1246341"/>
            <a:ext cx="743955" cy="523220"/>
          </a:xfrm>
          <a:prstGeom prst="rect">
            <a:avLst/>
          </a:prstGeom>
          <a:noFill/>
        </p:spPr>
        <p:txBody>
          <a:bodyPr wrap="square" rtlCol="0">
            <a:spAutoFit/>
          </a:bodyPr>
          <a:lstStyle/>
          <a:p>
            <a:r>
              <a:rPr lang="en-US" altLang="zh-TW" sz="2800" dirty="0" smtClean="0"/>
              <a:t>“2”</a:t>
            </a:r>
            <a:endParaRPr lang="zh-TW" altLang="en-US" sz="2800" dirty="0"/>
          </a:p>
        </p:txBody>
      </p:sp>
      <p:sp>
        <p:nvSpPr>
          <p:cNvPr id="32" name="文字方塊 31"/>
          <p:cNvSpPr txBox="1"/>
          <p:nvPr/>
        </p:nvSpPr>
        <p:spPr>
          <a:xfrm>
            <a:off x="5427184" y="1586329"/>
            <a:ext cx="1393241" cy="461665"/>
          </a:xfrm>
          <a:prstGeom prst="rect">
            <a:avLst/>
          </a:prstGeom>
          <a:noFill/>
        </p:spPr>
        <p:txBody>
          <a:bodyPr wrap="square" rtlCol="0">
            <a:spAutoFit/>
          </a:bodyPr>
          <a:lstStyle/>
          <a:p>
            <a:pPr algn="ctr"/>
            <a:r>
              <a:rPr lang="en-US" altLang="zh-TW" sz="2400" dirty="0" smtClean="0">
                <a:solidFill>
                  <a:srgbClr val="0000FF"/>
                </a:solidFill>
              </a:rPr>
              <a:t>(label)</a:t>
            </a:r>
            <a:endParaRPr lang="zh-TW" altLang="en-US" sz="2400" dirty="0">
              <a:solidFill>
                <a:srgbClr val="0000FF"/>
              </a:solidFill>
            </a:endParaRPr>
          </a:p>
        </p:txBody>
      </p:sp>
      <p:sp>
        <p:nvSpPr>
          <p:cNvPr id="29" name="文字方塊 28"/>
          <p:cNvSpPr txBox="1"/>
          <p:nvPr/>
        </p:nvSpPr>
        <p:spPr>
          <a:xfrm>
            <a:off x="3472705" y="5238116"/>
            <a:ext cx="2658711" cy="461665"/>
          </a:xfrm>
          <a:prstGeom prst="rect">
            <a:avLst/>
          </a:prstGeom>
          <a:noFill/>
        </p:spPr>
        <p:txBody>
          <a:bodyPr wrap="square" rtlCol="0">
            <a:spAutoFit/>
          </a:bodyPr>
          <a:lstStyle/>
          <a:p>
            <a:r>
              <a:rPr lang="en-US" altLang="zh-TW" sz="2400" dirty="0"/>
              <a:t>x</a:t>
            </a:r>
            <a:r>
              <a:rPr lang="en-US" altLang="zh-TW" sz="2400" dirty="0" smtClean="0"/>
              <a:t>: function input </a:t>
            </a:r>
            <a:endParaRPr lang="zh-TW" altLang="en-US" sz="2400" dirty="0"/>
          </a:p>
        </p:txBody>
      </p:sp>
      <p:sp>
        <p:nvSpPr>
          <p:cNvPr id="34" name="文字方塊 33"/>
          <p:cNvSpPr txBox="1"/>
          <p:nvPr/>
        </p:nvSpPr>
        <p:spPr>
          <a:xfrm>
            <a:off x="3470543" y="5619532"/>
            <a:ext cx="2658711" cy="461665"/>
          </a:xfrm>
          <a:prstGeom prst="rect">
            <a:avLst/>
          </a:prstGeom>
          <a:noFill/>
        </p:spPr>
        <p:txBody>
          <a:bodyPr wrap="square" rtlCol="0">
            <a:spAutoFit/>
          </a:bodyPr>
          <a:lstStyle/>
          <a:p>
            <a:r>
              <a:rPr lang="en-US" altLang="zh-TW" sz="2400" dirty="0" smtClean="0"/>
              <a:t>y: function output </a:t>
            </a:r>
            <a:endParaRPr lang="zh-TW" altLang="en-US" sz="2400" dirty="0"/>
          </a:p>
        </p:txBody>
      </p:sp>
      <p:sp>
        <p:nvSpPr>
          <p:cNvPr id="36" name="文字方塊 35"/>
          <p:cNvSpPr txBox="1"/>
          <p:nvPr/>
        </p:nvSpPr>
        <p:spPr>
          <a:xfrm>
            <a:off x="6676363" y="2300577"/>
            <a:ext cx="1362974" cy="461665"/>
          </a:xfrm>
          <a:prstGeom prst="rect">
            <a:avLst/>
          </a:prstGeom>
          <a:noFill/>
        </p:spPr>
        <p:txBody>
          <a:bodyPr wrap="square" rtlCol="0">
            <a:spAutoFit/>
          </a:bodyPr>
          <a:lstStyle/>
          <a:p>
            <a:r>
              <a:rPr lang="zh-TW" altLang="en-US" sz="2400" dirty="0" smtClean="0"/>
              <a:t>大家好</a:t>
            </a:r>
            <a:endParaRPr lang="zh-TW" altLang="en-US" sz="2400" dirty="0"/>
          </a:p>
        </p:txBody>
      </p:sp>
    </p:spTree>
    <p:extLst>
      <p:ext uri="{BB962C8B-B14F-4D97-AF65-F5344CB8AC3E}">
        <p14:creationId xmlns:p14="http://schemas.microsoft.com/office/powerpoint/2010/main" val="57393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7" grpId="0"/>
      <p:bldP spid="26" grpId="0"/>
      <p:bldP spid="31" grpId="0"/>
      <p:bldP spid="32" grpId="0"/>
      <p:bldP spid="29" grpId="0"/>
      <p:bldP spid="34"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Learning</a:t>
            </a:r>
            <a:endParaRPr lang="zh-TW" altLang="en-US" dirty="0"/>
          </a:p>
        </p:txBody>
      </p:sp>
      <p:sp>
        <p:nvSpPr>
          <p:cNvPr id="5" name="圓柱 4"/>
          <p:cNvSpPr/>
          <p:nvPr/>
        </p:nvSpPr>
        <p:spPr>
          <a:xfrm>
            <a:off x="1807743" y="5081489"/>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Training</a:t>
            </a:r>
          </a:p>
          <a:p>
            <a:pPr algn="ctr"/>
            <a:r>
              <a:rPr lang="en-US" altLang="zh-TW" sz="2400" dirty="0" smtClean="0"/>
              <a:t>Data</a:t>
            </a:r>
            <a:endParaRPr lang="zh-TW" altLang="en-US" sz="2400" dirty="0"/>
          </a:p>
        </p:txBody>
      </p:sp>
      <p:sp>
        <p:nvSpPr>
          <p:cNvPr id="6" name="圓柱 5"/>
          <p:cNvSpPr/>
          <p:nvPr/>
        </p:nvSpPr>
        <p:spPr>
          <a:xfrm>
            <a:off x="1823785" y="1901648"/>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Model</a:t>
            </a:r>
            <a:endParaRPr lang="zh-TW" altLang="en-US" sz="2400" dirty="0"/>
          </a:p>
        </p:txBody>
      </p:sp>
      <p:graphicFrame>
        <p:nvGraphicFramePr>
          <p:cNvPr id="10" name="Object 12"/>
          <p:cNvGraphicFramePr>
            <a:graphicFrameLocks noChangeAspect="1"/>
          </p:cNvGraphicFramePr>
          <p:nvPr>
            <p:extLst>
              <p:ext uri="{D42A27DB-BD31-4B8C-83A1-F6EECF244321}">
                <p14:modId xmlns:p14="http://schemas.microsoft.com/office/powerpoint/2010/main" val="1210641996"/>
              </p:ext>
            </p:extLst>
          </p:nvPr>
        </p:nvGraphicFramePr>
        <p:xfrm>
          <a:off x="1935163" y="6221413"/>
          <a:ext cx="1381125" cy="488950"/>
        </p:xfrm>
        <a:graphic>
          <a:graphicData uri="http://schemas.openxmlformats.org/presentationml/2006/ole">
            <mc:AlternateContent xmlns:mc="http://schemas.openxmlformats.org/markup-compatibility/2006">
              <mc:Choice xmlns:v="urn:schemas-microsoft-com:vml" Requires="v">
                <p:oleObj spid="_x0000_s3348" name="方程式" r:id="rId4" imgW="647640" imgH="228600" progId="Equation.3">
                  <p:embed/>
                </p:oleObj>
              </mc:Choice>
              <mc:Fallback>
                <p:oleObj name="方程式" r:id="rId4" imgW="647640" imgH="228600" progId="Equation.3">
                  <p:embed/>
                  <p:pic>
                    <p:nvPicPr>
                      <p:cNvPr id="0" name=""/>
                      <p:cNvPicPr>
                        <a:picLocks noChangeAspect="1" noChangeArrowheads="1"/>
                      </p:cNvPicPr>
                      <p:nvPr/>
                    </p:nvPicPr>
                    <p:blipFill>
                      <a:blip r:embed="rId5"/>
                      <a:srcRect/>
                      <a:stretch>
                        <a:fillRect/>
                      </a:stretch>
                    </p:blipFill>
                    <p:spPr bwMode="auto">
                      <a:xfrm>
                        <a:off x="1935163" y="6221413"/>
                        <a:ext cx="13811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10"/>
          <p:cNvSpPr txBox="1"/>
          <p:nvPr/>
        </p:nvSpPr>
        <p:spPr>
          <a:xfrm>
            <a:off x="3444038" y="1862459"/>
            <a:ext cx="2390274" cy="830997"/>
          </a:xfrm>
          <a:prstGeom prst="rect">
            <a:avLst/>
          </a:prstGeom>
          <a:noFill/>
        </p:spPr>
        <p:txBody>
          <a:bodyPr wrap="square" rtlCol="0">
            <a:spAutoFit/>
          </a:bodyPr>
          <a:lstStyle/>
          <a:p>
            <a:r>
              <a:rPr lang="en-US" altLang="zh-TW" sz="2400" dirty="0"/>
              <a:t>Hypothesis Function  Set</a:t>
            </a:r>
            <a:endParaRPr lang="zh-TW" altLang="en-US" sz="2400" dirty="0"/>
          </a:p>
        </p:txBody>
      </p:sp>
      <p:graphicFrame>
        <p:nvGraphicFramePr>
          <p:cNvPr id="15" name="Object 12"/>
          <p:cNvGraphicFramePr>
            <a:graphicFrameLocks noChangeAspect="1"/>
          </p:cNvGraphicFramePr>
          <p:nvPr>
            <p:extLst/>
          </p:nvPr>
        </p:nvGraphicFramePr>
        <p:xfrm>
          <a:off x="3561597" y="2562633"/>
          <a:ext cx="1109662" cy="461962"/>
        </p:xfrm>
        <a:graphic>
          <a:graphicData uri="http://schemas.openxmlformats.org/presentationml/2006/ole">
            <mc:AlternateContent xmlns:mc="http://schemas.openxmlformats.org/markup-compatibility/2006">
              <mc:Choice xmlns:v="urn:schemas-microsoft-com:vml" Requires="v">
                <p:oleObj spid="_x0000_s3349" name="方程式" r:id="rId6" imgW="520560" imgH="215640" progId="Equation.3">
                  <p:embed/>
                </p:oleObj>
              </mc:Choice>
              <mc:Fallback>
                <p:oleObj name="方程式" r:id="rId6" imgW="520560" imgH="215640" progId="Equation.3">
                  <p:embed/>
                  <p:pic>
                    <p:nvPicPr>
                      <p:cNvPr id="0" name=""/>
                      <p:cNvPicPr>
                        <a:picLocks noChangeAspect="1" noChangeArrowheads="1"/>
                      </p:cNvPicPr>
                      <p:nvPr/>
                    </p:nvPicPr>
                    <p:blipFill>
                      <a:blip r:embed="rId7"/>
                      <a:srcRect/>
                      <a:stretch>
                        <a:fillRect/>
                      </a:stretch>
                    </p:blipFill>
                    <p:spPr bwMode="auto">
                      <a:xfrm>
                        <a:off x="3561597" y="2562633"/>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字方塊 2"/>
          <p:cNvSpPr txBox="1"/>
          <p:nvPr/>
        </p:nvSpPr>
        <p:spPr>
          <a:xfrm>
            <a:off x="3460080" y="5211421"/>
            <a:ext cx="1687770" cy="830997"/>
          </a:xfrm>
          <a:prstGeom prst="rect">
            <a:avLst/>
          </a:prstGeom>
          <a:noFill/>
        </p:spPr>
        <p:txBody>
          <a:bodyPr wrap="square" rtlCol="0">
            <a:spAutoFit/>
          </a:bodyPr>
          <a:lstStyle/>
          <a:p>
            <a:r>
              <a:rPr lang="en-US" altLang="zh-TW" sz="2400" dirty="0" smtClean="0">
                <a:solidFill>
                  <a:srgbClr val="0000FF"/>
                </a:solidFill>
              </a:rPr>
              <a:t>know how good f(x) is</a:t>
            </a:r>
            <a:endParaRPr lang="zh-TW" altLang="en-US" sz="2400" dirty="0">
              <a:solidFill>
                <a:srgbClr val="0000FF"/>
              </a:solidFill>
            </a:endParaRPr>
          </a:p>
        </p:txBody>
      </p:sp>
      <p:pic>
        <p:nvPicPr>
          <p:cNvPr id="28" name="Picture 2" descr="http://ishikawa.officek-jp.com/wp-content/uploads/2014/11/siri-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7719" y="5020950"/>
            <a:ext cx="1535202" cy="1151402"/>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5585908" y="3984219"/>
            <a:ext cx="1261613" cy="830997"/>
          </a:xfrm>
          <a:prstGeom prst="rect">
            <a:avLst/>
          </a:prstGeom>
          <a:noFill/>
        </p:spPr>
        <p:txBody>
          <a:bodyPr wrap="square" rtlCol="0">
            <a:spAutoFit/>
          </a:bodyPr>
          <a:lstStyle/>
          <a:p>
            <a:pPr algn="ctr"/>
            <a:r>
              <a:rPr lang="en-US" altLang="zh-TW" sz="2400" dirty="0" smtClean="0"/>
              <a:t>How are you?</a:t>
            </a:r>
            <a:endParaRPr lang="zh-TW" altLang="en-US" sz="2400" dirty="0"/>
          </a:p>
        </p:txBody>
      </p:sp>
      <p:sp>
        <p:nvSpPr>
          <p:cNvPr id="32" name="文字方塊 31"/>
          <p:cNvSpPr txBox="1"/>
          <p:nvPr/>
        </p:nvSpPr>
        <p:spPr>
          <a:xfrm>
            <a:off x="7222114" y="4007797"/>
            <a:ext cx="1261613" cy="830997"/>
          </a:xfrm>
          <a:prstGeom prst="rect">
            <a:avLst/>
          </a:prstGeom>
          <a:noFill/>
        </p:spPr>
        <p:txBody>
          <a:bodyPr wrap="square" rtlCol="0">
            <a:spAutoFit/>
          </a:bodyPr>
          <a:lstStyle/>
          <a:p>
            <a:pPr algn="ctr"/>
            <a:r>
              <a:rPr lang="en-US" altLang="zh-TW" sz="2400" dirty="0" smtClean="0"/>
              <a:t>Good</a:t>
            </a:r>
          </a:p>
          <a:p>
            <a:pPr algn="ctr"/>
            <a:r>
              <a:rPr lang="en-US" altLang="zh-TW" sz="2400" dirty="0" smtClean="0"/>
              <a:t>Bye</a:t>
            </a:r>
            <a:endParaRPr lang="zh-TW" altLang="en-US" sz="2400" dirty="0"/>
          </a:p>
        </p:txBody>
      </p:sp>
      <p:pic>
        <p:nvPicPr>
          <p:cNvPr id="34" name="Picture 10" descr="http://ico.ooopic.com/iconset01/human-o2-emotes-icons/gif/139808.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3961" y="268340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5" name="向下箭號 34"/>
          <p:cNvSpPr/>
          <p:nvPr/>
        </p:nvSpPr>
        <p:spPr>
          <a:xfrm>
            <a:off x="6713771" y="3932345"/>
            <a:ext cx="293298" cy="98341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6" name="向下箭號 35"/>
          <p:cNvSpPr/>
          <p:nvPr/>
        </p:nvSpPr>
        <p:spPr>
          <a:xfrm flipV="1">
            <a:off x="7085320" y="3891071"/>
            <a:ext cx="293298" cy="98341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4" name="文字方塊 43"/>
          <p:cNvSpPr txBox="1"/>
          <p:nvPr/>
        </p:nvSpPr>
        <p:spPr>
          <a:xfrm>
            <a:off x="7610395" y="3062169"/>
            <a:ext cx="1293963" cy="461665"/>
          </a:xfrm>
          <a:prstGeom prst="rect">
            <a:avLst/>
          </a:prstGeom>
          <a:noFill/>
        </p:spPr>
        <p:txBody>
          <a:bodyPr wrap="square" rtlCol="0">
            <a:spAutoFit/>
          </a:bodyPr>
          <a:lstStyle/>
          <a:p>
            <a:r>
              <a:rPr lang="en-US" altLang="zh-TW" sz="2400" dirty="0" smtClean="0">
                <a:solidFill>
                  <a:srgbClr val="FF0000"/>
                </a:solidFill>
              </a:rPr>
              <a:t>Bad!</a:t>
            </a:r>
            <a:endParaRPr lang="zh-TW" altLang="en-US" sz="2400" dirty="0">
              <a:solidFill>
                <a:srgbClr val="FF0000"/>
              </a:solidFill>
            </a:endParaRPr>
          </a:p>
        </p:txBody>
      </p:sp>
      <p:sp>
        <p:nvSpPr>
          <p:cNvPr id="8" name="矩形 7"/>
          <p:cNvSpPr/>
          <p:nvPr/>
        </p:nvSpPr>
        <p:spPr>
          <a:xfrm>
            <a:off x="5553316" y="1726726"/>
            <a:ext cx="2299604" cy="830997"/>
          </a:xfrm>
          <a:prstGeom prst="rect">
            <a:avLst/>
          </a:prstGeom>
        </p:spPr>
        <p:txBody>
          <a:bodyPr wrap="none">
            <a:spAutoFit/>
          </a:bodyPr>
          <a:lstStyle/>
          <a:p>
            <a:r>
              <a:rPr lang="en-US" altLang="zh-TW" sz="2400" b="1" i="1" u="sng" dirty="0"/>
              <a:t>Example: </a:t>
            </a:r>
            <a:endParaRPr lang="en-US" altLang="zh-TW" sz="2400" b="1" i="1" u="sng" dirty="0" smtClean="0"/>
          </a:p>
          <a:p>
            <a:r>
              <a:rPr lang="en-US" altLang="zh-TW" sz="2400" b="1" i="1" u="sng" dirty="0" smtClean="0"/>
              <a:t>Dialogue </a:t>
            </a:r>
            <a:r>
              <a:rPr lang="en-US" altLang="zh-TW" sz="2400" b="1" i="1" u="sng" dirty="0"/>
              <a:t>System</a:t>
            </a:r>
            <a:endParaRPr lang="zh-TW" altLang="en-US" sz="2400" b="1" i="1" u="sng" dirty="0"/>
          </a:p>
        </p:txBody>
      </p:sp>
      <p:sp>
        <p:nvSpPr>
          <p:cNvPr id="4" name="文字方塊 3"/>
          <p:cNvSpPr txBox="1"/>
          <p:nvPr/>
        </p:nvSpPr>
        <p:spPr>
          <a:xfrm>
            <a:off x="5281854" y="4168884"/>
            <a:ext cx="608107" cy="461665"/>
          </a:xfrm>
          <a:prstGeom prst="rect">
            <a:avLst/>
          </a:prstGeom>
          <a:noFill/>
        </p:spPr>
        <p:txBody>
          <a:bodyPr wrap="square" rtlCol="0">
            <a:spAutoFit/>
          </a:bodyPr>
          <a:lstStyle/>
          <a:p>
            <a:r>
              <a:rPr lang="en-US" altLang="zh-TW" sz="2400" dirty="0"/>
              <a:t>x</a:t>
            </a:r>
            <a:r>
              <a:rPr lang="en-US" altLang="zh-TW" sz="2400" dirty="0" smtClean="0"/>
              <a:t>:</a:t>
            </a:r>
            <a:endParaRPr lang="zh-TW" altLang="en-US" sz="2400" dirty="0"/>
          </a:p>
        </p:txBody>
      </p:sp>
      <p:sp>
        <p:nvSpPr>
          <p:cNvPr id="7" name="文字方塊 6"/>
          <p:cNvSpPr txBox="1"/>
          <p:nvPr/>
        </p:nvSpPr>
        <p:spPr>
          <a:xfrm>
            <a:off x="5768183" y="6195534"/>
            <a:ext cx="2649415" cy="461665"/>
          </a:xfrm>
          <a:prstGeom prst="rect">
            <a:avLst/>
          </a:prstGeom>
          <a:noFill/>
        </p:spPr>
        <p:txBody>
          <a:bodyPr wrap="square" rtlCol="0">
            <a:spAutoFit/>
          </a:bodyPr>
          <a:lstStyle/>
          <a:p>
            <a:pPr algn="ctr"/>
            <a:r>
              <a:rPr lang="en-US" altLang="zh-TW" sz="2400" dirty="0"/>
              <a:t>f</a:t>
            </a:r>
            <a:r>
              <a:rPr lang="en-US" altLang="zh-TW" sz="2400" baseline="-25000" dirty="0" smtClean="0"/>
              <a:t>1</a:t>
            </a:r>
            <a:r>
              <a:rPr lang="en-US" altLang="zh-TW" sz="2400" dirty="0" smtClean="0"/>
              <a:t>(x)=“Good Bye”</a:t>
            </a:r>
            <a:endParaRPr lang="zh-TW" altLang="en-US" sz="2400" dirty="0"/>
          </a:p>
        </p:txBody>
      </p:sp>
      <p:sp>
        <p:nvSpPr>
          <p:cNvPr id="20" name="文字方塊 19"/>
          <p:cNvSpPr txBox="1"/>
          <p:nvPr/>
        </p:nvSpPr>
        <p:spPr>
          <a:xfrm>
            <a:off x="3459789" y="6199940"/>
            <a:ext cx="2164893" cy="461665"/>
          </a:xfrm>
          <a:prstGeom prst="rect">
            <a:avLst/>
          </a:prstGeom>
          <a:noFill/>
        </p:spPr>
        <p:txBody>
          <a:bodyPr wrap="square" rtlCol="0">
            <a:spAutoFit/>
          </a:bodyPr>
          <a:lstStyle/>
          <a:p>
            <a:r>
              <a:rPr lang="en-US" altLang="zh-TW" sz="2400" dirty="0" smtClean="0">
                <a:solidFill>
                  <a:srgbClr val="FF0000"/>
                </a:solidFill>
              </a:rPr>
              <a:t>No labels</a:t>
            </a:r>
            <a:endParaRPr lang="zh-TW" altLang="en-US" sz="2400" dirty="0">
              <a:solidFill>
                <a:srgbClr val="FF0000"/>
              </a:solidFill>
            </a:endParaRPr>
          </a:p>
        </p:txBody>
      </p:sp>
    </p:spTree>
    <p:extLst>
      <p:ext uri="{BB962C8B-B14F-4D97-AF65-F5344CB8AC3E}">
        <p14:creationId xmlns:p14="http://schemas.microsoft.com/office/powerpoint/2010/main" val="23369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3" grpId="0"/>
      <p:bldP spid="29" grpId="0"/>
      <p:bldP spid="32" grpId="0"/>
      <p:bldP spid="35" grpId="0" animBg="1"/>
      <p:bldP spid="36" grpId="0" animBg="1"/>
      <p:bldP spid="44" grpId="0"/>
      <p:bldP spid="8" grpId="0"/>
      <p:bldP spid="4" grpId="0"/>
      <p:bldP spid="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Reinforcement Learning</a:t>
            </a:r>
            <a:endParaRPr lang="zh-TW" altLang="en-US" dirty="0"/>
          </a:p>
        </p:txBody>
      </p:sp>
      <p:sp>
        <p:nvSpPr>
          <p:cNvPr id="4" name="圓角矩形 3"/>
          <p:cNvSpPr/>
          <p:nvPr/>
        </p:nvSpPr>
        <p:spPr>
          <a:xfrm>
            <a:off x="1591175" y="3533057"/>
            <a:ext cx="2069432"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smtClean="0"/>
              <a:t>Training:</a:t>
            </a:r>
          </a:p>
          <a:p>
            <a:pPr algn="ctr"/>
            <a:r>
              <a:rPr lang="en-US" altLang="zh-TW" sz="2400" dirty="0" smtClean="0"/>
              <a:t>Pick the best Function f</a:t>
            </a:r>
            <a:r>
              <a:rPr lang="en-US" altLang="zh-TW" sz="2400" baseline="30000" dirty="0" smtClean="0"/>
              <a:t>*</a:t>
            </a:r>
          </a:p>
        </p:txBody>
      </p:sp>
      <p:sp>
        <p:nvSpPr>
          <p:cNvPr id="5" name="圓柱 4"/>
          <p:cNvSpPr/>
          <p:nvPr/>
        </p:nvSpPr>
        <p:spPr>
          <a:xfrm>
            <a:off x="1807743" y="5081489"/>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Training</a:t>
            </a:r>
          </a:p>
          <a:p>
            <a:pPr algn="ctr"/>
            <a:r>
              <a:rPr lang="en-US" altLang="zh-TW" sz="2400" dirty="0" smtClean="0"/>
              <a:t>Data</a:t>
            </a:r>
            <a:endParaRPr lang="zh-TW" altLang="en-US" sz="2400" dirty="0"/>
          </a:p>
        </p:txBody>
      </p:sp>
      <p:sp>
        <p:nvSpPr>
          <p:cNvPr id="6" name="圓柱 5"/>
          <p:cNvSpPr/>
          <p:nvPr/>
        </p:nvSpPr>
        <p:spPr>
          <a:xfrm>
            <a:off x="1823785" y="1901648"/>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smtClean="0"/>
              <a:t>Model</a:t>
            </a:r>
            <a:endParaRPr lang="zh-TW" altLang="en-US" sz="2400" dirty="0"/>
          </a:p>
        </p:txBody>
      </p:sp>
      <p:graphicFrame>
        <p:nvGraphicFramePr>
          <p:cNvPr id="10" name="Object 12"/>
          <p:cNvGraphicFramePr>
            <a:graphicFrameLocks noChangeAspect="1"/>
          </p:cNvGraphicFramePr>
          <p:nvPr>
            <p:extLst/>
          </p:nvPr>
        </p:nvGraphicFramePr>
        <p:xfrm>
          <a:off x="1935163" y="6221413"/>
          <a:ext cx="1381125" cy="488950"/>
        </p:xfrm>
        <a:graphic>
          <a:graphicData uri="http://schemas.openxmlformats.org/presentationml/2006/ole">
            <mc:AlternateContent xmlns:mc="http://schemas.openxmlformats.org/markup-compatibility/2006">
              <mc:Choice xmlns:v="urn:schemas-microsoft-com:vml" Requires="v">
                <p:oleObj spid="_x0000_s5390" name="方程式" r:id="rId4" imgW="647640" imgH="228600" progId="Equation.3">
                  <p:embed/>
                </p:oleObj>
              </mc:Choice>
              <mc:Fallback>
                <p:oleObj name="方程式" r:id="rId4" imgW="647640" imgH="228600" progId="Equation.3">
                  <p:embed/>
                  <p:pic>
                    <p:nvPicPr>
                      <p:cNvPr id="0" name=""/>
                      <p:cNvPicPr>
                        <a:picLocks noChangeAspect="1" noChangeArrowheads="1"/>
                      </p:cNvPicPr>
                      <p:nvPr/>
                    </p:nvPicPr>
                    <p:blipFill>
                      <a:blip r:embed="rId5"/>
                      <a:srcRect/>
                      <a:stretch>
                        <a:fillRect/>
                      </a:stretch>
                    </p:blipFill>
                    <p:spPr bwMode="auto">
                      <a:xfrm>
                        <a:off x="1935163" y="6221413"/>
                        <a:ext cx="13811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字方塊 10"/>
          <p:cNvSpPr txBox="1"/>
          <p:nvPr/>
        </p:nvSpPr>
        <p:spPr>
          <a:xfrm>
            <a:off x="3444038" y="1862459"/>
            <a:ext cx="2390274" cy="830997"/>
          </a:xfrm>
          <a:prstGeom prst="rect">
            <a:avLst/>
          </a:prstGeom>
          <a:noFill/>
        </p:spPr>
        <p:txBody>
          <a:bodyPr wrap="square" rtlCol="0">
            <a:spAutoFit/>
          </a:bodyPr>
          <a:lstStyle/>
          <a:p>
            <a:r>
              <a:rPr lang="en-US" altLang="zh-TW" sz="2400" dirty="0"/>
              <a:t>Hypothesis Function  Set</a:t>
            </a:r>
            <a:endParaRPr lang="zh-TW" altLang="en-US" sz="2400" dirty="0"/>
          </a:p>
        </p:txBody>
      </p:sp>
      <p:graphicFrame>
        <p:nvGraphicFramePr>
          <p:cNvPr id="15" name="Object 12"/>
          <p:cNvGraphicFramePr>
            <a:graphicFrameLocks noChangeAspect="1"/>
          </p:cNvGraphicFramePr>
          <p:nvPr>
            <p:extLst/>
          </p:nvPr>
        </p:nvGraphicFramePr>
        <p:xfrm>
          <a:off x="3561597" y="2562633"/>
          <a:ext cx="1109662" cy="461962"/>
        </p:xfrm>
        <a:graphic>
          <a:graphicData uri="http://schemas.openxmlformats.org/presentationml/2006/ole">
            <mc:AlternateContent xmlns:mc="http://schemas.openxmlformats.org/markup-compatibility/2006">
              <mc:Choice xmlns:v="urn:schemas-microsoft-com:vml" Requires="v">
                <p:oleObj spid="_x0000_s5391" name="方程式" r:id="rId6" imgW="520560" imgH="215640" progId="Equation.3">
                  <p:embed/>
                </p:oleObj>
              </mc:Choice>
              <mc:Fallback>
                <p:oleObj name="方程式" r:id="rId6" imgW="520560" imgH="215640" progId="Equation.3">
                  <p:embed/>
                  <p:pic>
                    <p:nvPicPr>
                      <p:cNvPr id="0" name=""/>
                      <p:cNvPicPr>
                        <a:picLocks noChangeAspect="1" noChangeArrowheads="1"/>
                      </p:cNvPicPr>
                      <p:nvPr/>
                    </p:nvPicPr>
                    <p:blipFill>
                      <a:blip r:embed="rId7"/>
                      <a:srcRect/>
                      <a:stretch>
                        <a:fillRect/>
                      </a:stretch>
                    </p:blipFill>
                    <p:spPr bwMode="auto">
                      <a:xfrm>
                        <a:off x="3561597" y="2562633"/>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直線單箭頭接點 18"/>
          <p:cNvCxnSpPr/>
          <p:nvPr/>
        </p:nvCxnSpPr>
        <p:spPr>
          <a:xfrm flipV="1">
            <a:off x="2646947" y="4639961"/>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直線單箭頭接點 24"/>
          <p:cNvCxnSpPr/>
          <p:nvPr/>
        </p:nvCxnSpPr>
        <p:spPr>
          <a:xfrm>
            <a:off x="2646947" y="3024595"/>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文字方塊 2"/>
          <p:cNvSpPr txBox="1"/>
          <p:nvPr/>
        </p:nvSpPr>
        <p:spPr>
          <a:xfrm>
            <a:off x="3460080" y="5211421"/>
            <a:ext cx="1687770" cy="830997"/>
          </a:xfrm>
          <a:prstGeom prst="rect">
            <a:avLst/>
          </a:prstGeom>
          <a:noFill/>
        </p:spPr>
        <p:txBody>
          <a:bodyPr wrap="square" rtlCol="0">
            <a:spAutoFit/>
          </a:bodyPr>
          <a:lstStyle/>
          <a:p>
            <a:r>
              <a:rPr lang="en-US" altLang="zh-TW" sz="2400" dirty="0" smtClean="0">
                <a:solidFill>
                  <a:srgbClr val="0000FF"/>
                </a:solidFill>
              </a:rPr>
              <a:t>know how good f(x) is</a:t>
            </a:r>
            <a:endParaRPr lang="zh-TW" altLang="en-US" sz="2400" dirty="0">
              <a:solidFill>
                <a:srgbClr val="0000FF"/>
              </a:solidFill>
            </a:endParaRPr>
          </a:p>
        </p:txBody>
      </p:sp>
      <p:sp>
        <p:nvSpPr>
          <p:cNvPr id="8" name="矩形 7"/>
          <p:cNvSpPr/>
          <p:nvPr/>
        </p:nvSpPr>
        <p:spPr>
          <a:xfrm>
            <a:off x="5553316" y="1726726"/>
            <a:ext cx="2299604" cy="830997"/>
          </a:xfrm>
          <a:prstGeom prst="rect">
            <a:avLst/>
          </a:prstGeom>
        </p:spPr>
        <p:txBody>
          <a:bodyPr wrap="none">
            <a:spAutoFit/>
          </a:bodyPr>
          <a:lstStyle/>
          <a:p>
            <a:r>
              <a:rPr lang="en-US" altLang="zh-TW" sz="2400" b="1" i="1" u="sng" dirty="0"/>
              <a:t>Example: </a:t>
            </a:r>
            <a:endParaRPr lang="en-US" altLang="zh-TW" sz="2400" b="1" i="1" u="sng" dirty="0" smtClean="0"/>
          </a:p>
          <a:p>
            <a:r>
              <a:rPr lang="en-US" altLang="zh-TW" sz="2400" b="1" i="1" u="sng" dirty="0" smtClean="0"/>
              <a:t>Dialogue </a:t>
            </a:r>
            <a:r>
              <a:rPr lang="en-US" altLang="zh-TW" sz="2400" b="1" i="1" u="sng" dirty="0"/>
              <a:t>System</a:t>
            </a:r>
            <a:endParaRPr lang="zh-TW" altLang="en-US" sz="2400" b="1" i="1" u="sng" dirty="0"/>
          </a:p>
        </p:txBody>
      </p:sp>
      <p:pic>
        <p:nvPicPr>
          <p:cNvPr id="20" name="Picture 2" descr="http://ishikawa.officek-jp.com/wp-content/uploads/2014/11/siri-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9633" y="5035505"/>
            <a:ext cx="1535202" cy="1151402"/>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20"/>
          <p:cNvSpPr txBox="1"/>
          <p:nvPr/>
        </p:nvSpPr>
        <p:spPr>
          <a:xfrm>
            <a:off x="5587822" y="3998774"/>
            <a:ext cx="1261613" cy="830997"/>
          </a:xfrm>
          <a:prstGeom prst="rect">
            <a:avLst/>
          </a:prstGeom>
          <a:noFill/>
        </p:spPr>
        <p:txBody>
          <a:bodyPr wrap="square" rtlCol="0">
            <a:spAutoFit/>
          </a:bodyPr>
          <a:lstStyle/>
          <a:p>
            <a:pPr algn="ctr"/>
            <a:r>
              <a:rPr lang="en-US" altLang="zh-TW" sz="2400" dirty="0" smtClean="0"/>
              <a:t>How are you?</a:t>
            </a:r>
            <a:endParaRPr lang="zh-TW" altLang="en-US" sz="2400" dirty="0"/>
          </a:p>
        </p:txBody>
      </p:sp>
      <p:sp>
        <p:nvSpPr>
          <p:cNvPr id="22" name="文字方塊 21"/>
          <p:cNvSpPr txBox="1"/>
          <p:nvPr/>
        </p:nvSpPr>
        <p:spPr>
          <a:xfrm>
            <a:off x="7164166" y="4172101"/>
            <a:ext cx="1261613" cy="461665"/>
          </a:xfrm>
          <a:prstGeom prst="rect">
            <a:avLst/>
          </a:prstGeom>
          <a:noFill/>
        </p:spPr>
        <p:txBody>
          <a:bodyPr wrap="square" rtlCol="0">
            <a:spAutoFit/>
          </a:bodyPr>
          <a:lstStyle/>
          <a:p>
            <a:pPr algn="ctr"/>
            <a:r>
              <a:rPr lang="en-US" altLang="zh-TW" sz="2400" dirty="0" smtClean="0"/>
              <a:t>Fine.</a:t>
            </a:r>
            <a:endParaRPr lang="zh-TW" altLang="en-US" sz="2400" dirty="0"/>
          </a:p>
        </p:txBody>
      </p:sp>
      <p:sp>
        <p:nvSpPr>
          <p:cNvPr id="23" name="向下箭號 22"/>
          <p:cNvSpPr/>
          <p:nvPr/>
        </p:nvSpPr>
        <p:spPr>
          <a:xfrm>
            <a:off x="6715685" y="3946900"/>
            <a:ext cx="293298" cy="98341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4" name="向下箭號 23"/>
          <p:cNvSpPr/>
          <p:nvPr/>
        </p:nvSpPr>
        <p:spPr>
          <a:xfrm flipV="1">
            <a:off x="7087234" y="3905626"/>
            <a:ext cx="293298" cy="98341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6" name="Picture 8" descr="http://mr.ee.ntu.edu.tw/lib/exe/fetch.php?cache=&amp;media=pub:fmri:%E7%AC%91%E8%87%89.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88384" y="2758123"/>
            <a:ext cx="1089560" cy="1094906"/>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p:cNvSpPr txBox="1"/>
          <p:nvPr/>
        </p:nvSpPr>
        <p:spPr>
          <a:xfrm>
            <a:off x="7577944" y="3043666"/>
            <a:ext cx="1293963" cy="461665"/>
          </a:xfrm>
          <a:prstGeom prst="rect">
            <a:avLst/>
          </a:prstGeom>
          <a:noFill/>
        </p:spPr>
        <p:txBody>
          <a:bodyPr wrap="square" rtlCol="0">
            <a:spAutoFit/>
          </a:bodyPr>
          <a:lstStyle/>
          <a:p>
            <a:r>
              <a:rPr lang="en-US" altLang="zh-TW" sz="2400" dirty="0" smtClean="0">
                <a:solidFill>
                  <a:srgbClr val="FF0000"/>
                </a:solidFill>
              </a:rPr>
              <a:t>Good!</a:t>
            </a:r>
            <a:endParaRPr lang="zh-TW" altLang="en-US" sz="2400" dirty="0">
              <a:solidFill>
                <a:srgbClr val="FF0000"/>
              </a:solidFill>
            </a:endParaRPr>
          </a:p>
        </p:txBody>
      </p:sp>
      <p:sp>
        <p:nvSpPr>
          <p:cNvPr id="28" name="文字方塊 27"/>
          <p:cNvSpPr txBox="1"/>
          <p:nvPr/>
        </p:nvSpPr>
        <p:spPr>
          <a:xfrm>
            <a:off x="5768183" y="6195534"/>
            <a:ext cx="2649415" cy="461665"/>
          </a:xfrm>
          <a:prstGeom prst="rect">
            <a:avLst/>
          </a:prstGeom>
          <a:noFill/>
        </p:spPr>
        <p:txBody>
          <a:bodyPr wrap="square" rtlCol="0">
            <a:spAutoFit/>
          </a:bodyPr>
          <a:lstStyle/>
          <a:p>
            <a:pPr algn="ctr"/>
            <a:r>
              <a:rPr lang="en-US" altLang="zh-TW" sz="2400" dirty="0" smtClean="0"/>
              <a:t>f</a:t>
            </a:r>
            <a:r>
              <a:rPr lang="en-US" altLang="zh-TW" sz="2400" baseline="-25000" dirty="0"/>
              <a:t>2</a:t>
            </a:r>
            <a:r>
              <a:rPr lang="en-US" altLang="zh-TW" sz="2400" dirty="0" smtClean="0"/>
              <a:t>(x)=“Fine”</a:t>
            </a:r>
            <a:endParaRPr lang="zh-TW" altLang="en-US" sz="2400" dirty="0"/>
          </a:p>
        </p:txBody>
      </p:sp>
      <p:sp>
        <p:nvSpPr>
          <p:cNvPr id="29" name="文字方塊 28"/>
          <p:cNvSpPr txBox="1"/>
          <p:nvPr/>
        </p:nvSpPr>
        <p:spPr>
          <a:xfrm>
            <a:off x="3459789" y="6199940"/>
            <a:ext cx="2164893" cy="461665"/>
          </a:xfrm>
          <a:prstGeom prst="rect">
            <a:avLst/>
          </a:prstGeom>
          <a:noFill/>
        </p:spPr>
        <p:txBody>
          <a:bodyPr wrap="square" rtlCol="0">
            <a:spAutoFit/>
          </a:bodyPr>
          <a:lstStyle/>
          <a:p>
            <a:r>
              <a:rPr lang="en-US" altLang="zh-TW" sz="2400" dirty="0" smtClean="0">
                <a:solidFill>
                  <a:srgbClr val="FF0000"/>
                </a:solidFill>
              </a:rPr>
              <a:t>No labels</a:t>
            </a:r>
            <a:endParaRPr lang="zh-TW" altLang="en-US" sz="2400" dirty="0">
              <a:solidFill>
                <a:srgbClr val="FF0000"/>
              </a:solidFill>
            </a:endParaRPr>
          </a:p>
        </p:txBody>
      </p:sp>
    </p:spTree>
    <p:extLst>
      <p:ext uri="{BB962C8B-B14F-4D97-AF65-F5344CB8AC3E}">
        <p14:creationId xmlns:p14="http://schemas.microsoft.com/office/powerpoint/2010/main" val="8091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2" grpId="0"/>
      <p:bldP spid="23" grpId="0" animBg="1"/>
      <p:bldP spid="24" grpId="0" animBg="1"/>
      <p:bldP spid="27" grpId="0"/>
      <p:bldP spid="28"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11069</TotalTime>
  <Words>1640</Words>
  <Application>Microsoft Office PowerPoint</Application>
  <PresentationFormat>如螢幕大小 (4:3)</PresentationFormat>
  <Paragraphs>378</Paragraphs>
  <Slides>46</Slides>
  <Notes>25</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46</vt:i4>
      </vt:variant>
    </vt:vector>
  </HeadingPairs>
  <TitlesOfParts>
    <vt:vector size="55" baseType="lpstr">
      <vt:lpstr>fira-sans</vt:lpstr>
      <vt:lpstr>新細明體</vt:lpstr>
      <vt:lpstr>Arial</vt:lpstr>
      <vt:lpstr>Arial</vt:lpstr>
      <vt:lpstr>Calibri</vt:lpstr>
      <vt:lpstr>Calibri Light</vt:lpstr>
      <vt:lpstr>Times New Roman</vt:lpstr>
      <vt:lpstr>Office 佈景主題</vt:lpstr>
      <vt:lpstr>方程式</vt:lpstr>
      <vt:lpstr> Machine Learning and having it deep and structured</vt:lpstr>
      <vt:lpstr>Outline</vt:lpstr>
      <vt:lpstr>Some tasks are very complex</vt:lpstr>
      <vt:lpstr>Let the machine learn by itself</vt:lpstr>
      <vt:lpstr>Learning ≈ Looking for a Function</vt:lpstr>
      <vt:lpstr>Types of Learning</vt:lpstr>
      <vt:lpstr>Supervised Learning</vt:lpstr>
      <vt:lpstr>Reinforcement Learning</vt:lpstr>
      <vt:lpstr>Reinforcement Learning</vt:lpstr>
      <vt:lpstr>Reinforcement Learning</vt:lpstr>
      <vt:lpstr>Unsupervised Learning</vt:lpstr>
      <vt:lpstr>Outline</vt:lpstr>
      <vt:lpstr>Inspired from human brain </vt:lpstr>
      <vt:lpstr>Human Brains are Deep</vt:lpstr>
      <vt:lpstr>A Neuron for Machine</vt:lpstr>
      <vt:lpstr>Deep Learning</vt:lpstr>
      <vt:lpstr>Deep Learning</vt:lpstr>
      <vt:lpstr>Popular</vt:lpstr>
      <vt:lpstr>Powerful</vt:lpstr>
      <vt:lpstr>Three misunderstandings  about Deep Learning</vt:lpstr>
      <vt:lpstr>Deep is simply more complex …..</vt:lpstr>
      <vt:lpstr>Fat + Short v.s. Thin + Tall</vt:lpstr>
      <vt:lpstr>Deep Learning - Why?  Toy Example</vt:lpstr>
      <vt:lpstr>Deep Learning - Why?  Toy Example</vt:lpstr>
      <vt:lpstr>Deep Learning - Why?</vt:lpstr>
      <vt:lpstr>Three misunderstandings  about Deep Learning</vt:lpstr>
      <vt:lpstr>Size of Training Data</vt:lpstr>
      <vt:lpstr>Size of Training Data</vt:lpstr>
      <vt:lpstr>Three misunderstandings  about Deep Learning</vt:lpstr>
      <vt:lpstr>Hard to get the power of Deep …</vt:lpstr>
      <vt:lpstr>Outline</vt:lpstr>
      <vt:lpstr>In the real world ……</vt:lpstr>
      <vt:lpstr>Retrieval</vt:lpstr>
      <vt:lpstr>Translation</vt:lpstr>
      <vt:lpstr>Speech Recognition</vt:lpstr>
      <vt:lpstr>Speech Summarization</vt:lpstr>
      <vt:lpstr>Object Detection</vt:lpstr>
      <vt:lpstr>Image Segmentation</vt:lpstr>
      <vt:lpstr>Remote Image Ground Survey</vt:lpstr>
      <vt:lpstr>Pose Estimation</vt:lpstr>
      <vt:lpstr>Structured Learning</vt:lpstr>
      <vt:lpstr>Concluding Remarks</vt:lpstr>
      <vt:lpstr>Reference</vt:lpstr>
      <vt:lpstr>Thank you!</vt:lpstr>
      <vt:lpstr>Powerful</vt:lpstr>
      <vt:lpstr>Powerful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Lee Hung-yi</dc:creator>
  <cp:lastModifiedBy>Lee Hung-yi</cp:lastModifiedBy>
  <cp:revision>335</cp:revision>
  <dcterms:created xsi:type="dcterms:W3CDTF">2015-01-18T07:03:24Z</dcterms:created>
  <dcterms:modified xsi:type="dcterms:W3CDTF">2015-03-06T13:49:47Z</dcterms:modified>
</cp:coreProperties>
</file>